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0" r:id="rId2"/>
  </p:sldMasterIdLst>
  <p:notesMasterIdLst>
    <p:notesMasterId r:id="rId52"/>
  </p:notesMasterIdLst>
  <p:sldIdLst>
    <p:sldId id="383" r:id="rId3"/>
    <p:sldId id="384" r:id="rId4"/>
    <p:sldId id="385" r:id="rId5"/>
    <p:sldId id="386" r:id="rId6"/>
    <p:sldId id="389" r:id="rId7"/>
    <p:sldId id="392" r:id="rId8"/>
    <p:sldId id="390" r:id="rId9"/>
    <p:sldId id="382" r:id="rId10"/>
    <p:sldId id="375" r:id="rId11"/>
    <p:sldId id="376" r:id="rId12"/>
    <p:sldId id="377" r:id="rId13"/>
    <p:sldId id="378" r:id="rId14"/>
    <p:sldId id="379" r:id="rId15"/>
    <p:sldId id="380" r:id="rId16"/>
    <p:sldId id="381" r:id="rId17"/>
    <p:sldId id="400" r:id="rId18"/>
    <p:sldId id="394" r:id="rId19"/>
    <p:sldId id="395" r:id="rId20"/>
    <p:sldId id="398" r:id="rId21"/>
    <p:sldId id="397" r:id="rId22"/>
    <p:sldId id="393" r:id="rId23"/>
    <p:sldId id="387" r:id="rId24"/>
    <p:sldId id="301" r:id="rId25"/>
    <p:sldId id="302" r:id="rId26"/>
    <p:sldId id="399" r:id="rId27"/>
    <p:sldId id="330" r:id="rId28"/>
    <p:sldId id="345" r:id="rId29"/>
    <p:sldId id="331" r:id="rId30"/>
    <p:sldId id="346" r:id="rId31"/>
    <p:sldId id="333" r:id="rId32"/>
    <p:sldId id="334" r:id="rId33"/>
    <p:sldId id="370" r:id="rId34"/>
    <p:sldId id="335" r:id="rId35"/>
    <p:sldId id="347" r:id="rId36"/>
    <p:sldId id="349" r:id="rId37"/>
    <p:sldId id="351" r:id="rId38"/>
    <p:sldId id="350" r:id="rId39"/>
    <p:sldId id="348" r:id="rId40"/>
    <p:sldId id="337" r:id="rId41"/>
    <p:sldId id="338" r:id="rId42"/>
    <p:sldId id="352" r:id="rId43"/>
    <p:sldId id="356" r:id="rId44"/>
    <p:sldId id="357" r:id="rId45"/>
    <p:sldId id="353" r:id="rId46"/>
    <p:sldId id="354" r:id="rId47"/>
    <p:sldId id="371" r:id="rId48"/>
    <p:sldId id="372" r:id="rId49"/>
    <p:sldId id="360" r:id="rId50"/>
    <p:sldId id="344" r:id="rId51"/>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A64"/>
    <a:srgbClr val="D40000"/>
    <a:srgbClr val="ED7D6A"/>
    <a:srgbClr val="FCBA2F"/>
    <a:srgbClr val="5FC5B9"/>
    <a:srgbClr val="131313"/>
    <a:srgbClr val="76A358"/>
    <a:srgbClr val="433F33"/>
    <a:srgbClr val="9A9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3" autoAdjust="0"/>
    <p:restoredTop sz="94660"/>
  </p:normalViewPr>
  <p:slideViewPr>
    <p:cSldViewPr snapToGrid="0">
      <p:cViewPr>
        <p:scale>
          <a:sx n="65" d="100"/>
          <a:sy n="65" d="100"/>
        </p:scale>
        <p:origin x="-1584" y="-58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C8DFC-F255-4569-B521-1038577A1359}" type="datetimeFigureOut">
              <a:rPr lang="tr-TR" smtClean="0"/>
              <a:t>25.05.2018</a:t>
            </a:fld>
            <a:endParaRPr lang="tr-TR"/>
          </a:p>
        </p:txBody>
      </p:sp>
      <p:sp>
        <p:nvSpPr>
          <p:cNvPr id="4" name="Slayt Görüntüsü Yer Tutucusu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52C40-1380-45A4-8A01-F38A64B121D5}" type="slidenum">
              <a:rPr lang="tr-TR" smtClean="0"/>
              <a:t>‹#›</a:t>
            </a:fld>
            <a:endParaRPr lang="tr-TR"/>
          </a:p>
        </p:txBody>
      </p:sp>
    </p:spTree>
    <p:extLst>
      <p:ext uri="{BB962C8B-B14F-4D97-AF65-F5344CB8AC3E}">
        <p14:creationId xmlns:p14="http://schemas.microsoft.com/office/powerpoint/2010/main" val="316060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9E52C40-1380-45A4-8A01-F38A64B121D5}" type="slidenum">
              <a:rPr lang="tr-TR" smtClean="0"/>
              <a:t>39</a:t>
            </a:fld>
            <a:endParaRPr lang="tr-TR"/>
          </a:p>
        </p:txBody>
      </p:sp>
    </p:spTree>
    <p:extLst>
      <p:ext uri="{BB962C8B-B14F-4D97-AF65-F5344CB8AC3E}">
        <p14:creationId xmlns:p14="http://schemas.microsoft.com/office/powerpoint/2010/main" val="353808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014229" cy="6858000"/>
          </a:xfrm>
          <a:prstGeom prst="rect">
            <a:avLst/>
          </a:prstGeom>
        </p:spPr>
      </p:pic>
      <p:sp>
        <p:nvSpPr>
          <p:cNvPr id="2" name="Title 1"/>
          <p:cNvSpPr>
            <a:spLocks noGrp="1"/>
          </p:cNvSpPr>
          <p:nvPr>
            <p:ph type="ctrTitle"/>
          </p:nvPr>
        </p:nvSpPr>
        <p:spPr>
          <a:xfrm>
            <a:off x="2972637" y="1964267"/>
            <a:ext cx="6190414" cy="2421464"/>
          </a:xfrm>
        </p:spPr>
        <p:txBody>
          <a:bodyPr anchor="b">
            <a:normAutofit/>
          </a:bodyPr>
          <a:lstStyle>
            <a:lvl1pPr algn="r">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972637" y="4385734"/>
            <a:ext cx="6190414"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315004" y="5870577"/>
            <a:ext cx="1313187" cy="377825"/>
          </a:xfrm>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11"/>
          </p:nvPr>
        </p:nvSpPr>
        <p:spPr>
          <a:xfrm>
            <a:off x="2972638" y="5870577"/>
            <a:ext cx="4259815" cy="377825"/>
          </a:xfrm>
        </p:spPr>
        <p:txBody>
          <a:bodyPr/>
          <a:lstStyle/>
          <a:p>
            <a:endParaRPr lang="tr-TR">
              <a:solidFill>
                <a:prstClr val="white"/>
              </a:solidFill>
            </a:endParaRPr>
          </a:p>
        </p:txBody>
      </p:sp>
      <p:sp>
        <p:nvSpPr>
          <p:cNvPr id="6" name="Slide Number Placeholder 5"/>
          <p:cNvSpPr>
            <a:spLocks noGrp="1"/>
          </p:cNvSpPr>
          <p:nvPr>
            <p:ph type="sldNum" sz="quarter" idx="12"/>
          </p:nvPr>
        </p:nvSpPr>
        <p:spPr>
          <a:xfrm>
            <a:off x="8710742" y="5870577"/>
            <a:ext cx="452309" cy="377825"/>
          </a:xfrm>
        </p:spPr>
        <p:txBody>
          <a:bodyPr/>
          <a:lstStyle/>
          <a:p>
            <a:fld id="{F302176B-0E47-46AC-8F43-DAB4B8A37D06}" type="slidenum">
              <a:rPr lang="tr-TR" smtClean="0">
                <a:solidFill>
                  <a:prstClr val="white"/>
                </a:solidFill>
              </a:rPr>
              <a:pPr/>
              <a:t>‹#›</a:t>
            </a:fld>
            <a:endParaRPr lang="tr-TR">
              <a:solidFill>
                <a:prstClr val="white"/>
              </a:solidFill>
            </a:endParaRPr>
          </a:p>
        </p:txBody>
      </p:sp>
      <p:sp>
        <p:nvSpPr>
          <p:cNvPr id="9" name="Metin kutusu 8"/>
          <p:cNvSpPr txBox="1"/>
          <p:nvPr userDrawn="1"/>
        </p:nvSpPr>
        <p:spPr>
          <a:xfrm>
            <a:off x="2846766" y="6488669"/>
            <a:ext cx="3087705" cy="246221"/>
          </a:xfrm>
          <a:prstGeom prst="rect">
            <a:avLst/>
          </a:prstGeom>
          <a:noFill/>
        </p:spPr>
        <p:txBody>
          <a:bodyPr wrap="none" rtlCol="0">
            <a:spAutoFit/>
          </a:bodyPr>
          <a:lstStyle/>
          <a:p>
            <a:r>
              <a:rPr lang="tr-TR" sz="1000" dirty="0" smtClean="0">
                <a:solidFill>
                  <a:prstClr val="white"/>
                </a:solidFill>
              </a:rPr>
              <a:t>Yunus Emre Anadolu İmam Hatip Lisesi Rehberlik Servisi</a:t>
            </a:r>
            <a:endParaRPr lang="tr-TR" sz="1000" dirty="0">
              <a:solidFill>
                <a:prstClr val="white"/>
              </a:solidFill>
            </a:endParaRPr>
          </a:p>
        </p:txBody>
      </p:sp>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5564" y="44625"/>
            <a:ext cx="726254" cy="650043"/>
          </a:xfrm>
          <a:prstGeom prst="rect">
            <a:avLst/>
          </a:prstGeom>
        </p:spPr>
      </p:pic>
    </p:spTree>
    <p:extLst>
      <p:ext uri="{BB962C8B-B14F-4D97-AF65-F5344CB8AC3E}">
        <p14:creationId xmlns:p14="http://schemas.microsoft.com/office/powerpoint/2010/main" val="335594437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a:xfrm>
            <a:off x="500194" y="1557868"/>
            <a:ext cx="3101486" cy="1439332"/>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906656" y="609601"/>
            <a:ext cx="5013640" cy="5181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0194" y="2997201"/>
            <a:ext cx="3101486"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6" name="Footer Placeholder 5"/>
          <p:cNvSpPr>
            <a:spLocks noGrp="1"/>
          </p:cNvSpPr>
          <p:nvPr>
            <p:ph type="ftr" sz="quarter" idx="11"/>
          </p:nvPr>
        </p:nvSpPr>
        <p:spPr/>
        <p:txBody>
          <a:bodyPr/>
          <a:lstStyle/>
          <a:p>
            <a:endParaRPr lang="tr-TR">
              <a:solidFill>
                <a:prstClr val="white"/>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046980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a:xfrm>
            <a:off x="500639" y="1735672"/>
            <a:ext cx="4438638" cy="1371600"/>
          </a:xfrm>
        </p:spPr>
        <p:txBody>
          <a:bodyPr anchor="b">
            <a:normAutofit/>
          </a:bodyPr>
          <a:lstStyle>
            <a:lvl1pPr algn="l">
              <a:defRPr sz="24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5448300" y="914400"/>
            <a:ext cx="34671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a:xfrm>
            <a:off x="500639" y="3107272"/>
            <a:ext cx="4438638"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6" name="Footer Placeholder 5"/>
          <p:cNvSpPr>
            <a:spLocks noGrp="1"/>
          </p:cNvSpPr>
          <p:nvPr>
            <p:ph type="ftr" sz="quarter" idx="11"/>
          </p:nvPr>
        </p:nvSpPr>
        <p:spPr/>
        <p:txBody>
          <a:bodyPr/>
          <a:lstStyle/>
          <a:p>
            <a:endParaRPr lang="tr-TR">
              <a:solidFill>
                <a:prstClr val="white"/>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1261292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a:xfrm>
            <a:off x="495301" y="4732865"/>
            <a:ext cx="8420100" cy="566738"/>
          </a:xfrm>
        </p:spPr>
        <p:txBody>
          <a:bodyPr anchor="b">
            <a:normAutofit/>
          </a:bodyPr>
          <a:lstStyle>
            <a:lvl1pPr algn="l">
              <a:defRPr sz="2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90601" y="932112"/>
            <a:ext cx="74295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a:xfrm>
            <a:off x="495301" y="5299603"/>
            <a:ext cx="84201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6" name="Footer Placeholder 5"/>
          <p:cNvSpPr>
            <a:spLocks noGrp="1"/>
          </p:cNvSpPr>
          <p:nvPr>
            <p:ph type="ftr" sz="quarter" idx="11"/>
          </p:nvPr>
        </p:nvSpPr>
        <p:spPr/>
        <p:txBody>
          <a:bodyPr/>
          <a:lstStyle/>
          <a:p>
            <a:endParaRPr lang="tr-TR">
              <a:solidFill>
                <a:prstClr val="white"/>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7916107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a:xfrm>
            <a:off x="495304" y="609603"/>
            <a:ext cx="8420099" cy="3124199"/>
          </a:xfrm>
        </p:spPr>
        <p:txBody>
          <a:bodyPr anchor="ctr">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495303" y="4343400"/>
            <a:ext cx="84200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11"/>
          </p:nvPr>
        </p:nvSpPr>
        <p:spPr/>
        <p:txBody>
          <a:bodyPr/>
          <a:lstStyle/>
          <a:p>
            <a:endParaRPr lang="tr-TR">
              <a:solidFill>
                <a:prstClr val="white"/>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7560252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15" name="TextBox 14"/>
          <p:cNvSpPr txBox="1"/>
          <p:nvPr/>
        </p:nvSpPr>
        <p:spPr>
          <a:xfrm>
            <a:off x="8380451" y="2751671"/>
            <a:ext cx="49542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56946" y="718114"/>
            <a:ext cx="49542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2" name="Title 1"/>
          <p:cNvSpPr>
            <a:spLocks noGrp="1"/>
          </p:cNvSpPr>
          <p:nvPr>
            <p:ph type="title"/>
          </p:nvPr>
        </p:nvSpPr>
        <p:spPr>
          <a:xfrm>
            <a:off x="952375" y="609603"/>
            <a:ext cx="7682238"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1071061" y="3352800"/>
            <a:ext cx="7449144"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500788" y="4343400"/>
            <a:ext cx="84201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11"/>
          </p:nvPr>
        </p:nvSpPr>
        <p:spPr/>
        <p:txBody>
          <a:bodyPr/>
          <a:lstStyle/>
          <a:p>
            <a:endParaRPr lang="tr-TR">
              <a:solidFill>
                <a:prstClr val="white"/>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34699217"/>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a:xfrm>
            <a:off x="495302" y="3291648"/>
            <a:ext cx="8420101" cy="1468800"/>
          </a:xfrm>
        </p:spPr>
        <p:txBody>
          <a:bodyPr anchor="b">
            <a:normAutofit/>
          </a:bodyPr>
          <a:lstStyle>
            <a:lvl1pPr algn="l">
              <a:defRPr sz="2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495300" y="4760448"/>
            <a:ext cx="84201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11"/>
          </p:nvPr>
        </p:nvSpPr>
        <p:spPr/>
        <p:txBody>
          <a:bodyPr/>
          <a:lstStyle/>
          <a:p>
            <a:endParaRPr lang="tr-TR">
              <a:solidFill>
                <a:prstClr val="white"/>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0302118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16" name="TextBox 15"/>
          <p:cNvSpPr txBox="1"/>
          <p:nvPr/>
        </p:nvSpPr>
        <p:spPr>
          <a:xfrm>
            <a:off x="8380451" y="2751671"/>
            <a:ext cx="49542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56946" y="718114"/>
            <a:ext cx="49542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2" name="Title 1"/>
          <p:cNvSpPr>
            <a:spLocks noGrp="1"/>
          </p:cNvSpPr>
          <p:nvPr>
            <p:ph type="title"/>
          </p:nvPr>
        </p:nvSpPr>
        <p:spPr>
          <a:xfrm>
            <a:off x="952375" y="609603"/>
            <a:ext cx="7682238"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495301" y="3886200"/>
            <a:ext cx="84201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495301" y="4775200"/>
            <a:ext cx="84201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11"/>
          </p:nvPr>
        </p:nvSpPr>
        <p:spPr/>
        <p:txBody>
          <a:bodyPr/>
          <a:lstStyle/>
          <a:p>
            <a:endParaRPr lang="tr-TR">
              <a:solidFill>
                <a:prstClr val="white"/>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2659995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a:xfrm>
            <a:off x="503144" y="609603"/>
            <a:ext cx="8420101" cy="2743199"/>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503144" y="3505200"/>
            <a:ext cx="84201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03143" y="4343400"/>
            <a:ext cx="84201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11"/>
          </p:nvPr>
        </p:nvSpPr>
        <p:spPr/>
        <p:txBody>
          <a:bodyPr/>
          <a:lstStyle/>
          <a:p>
            <a:endParaRPr lang="tr-TR">
              <a:solidFill>
                <a:prstClr val="white"/>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530706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8" name="Title 1"/>
          <p:cNvSpPr>
            <a:spLocks noGrp="1"/>
          </p:cNvSpPr>
          <p:nvPr>
            <p:ph type="title"/>
          </p:nvPr>
        </p:nvSpPr>
        <p:spPr>
          <a:xfrm>
            <a:off x="495300" y="609602"/>
            <a:ext cx="8420100" cy="1456267"/>
          </a:xfrm>
        </p:spPr>
        <p:txBody>
          <a:bodyPr>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11"/>
          </p:nvPr>
        </p:nvSpPr>
        <p:spPr/>
        <p:txBody>
          <a:bodyPr/>
          <a:lstStyle/>
          <a:p>
            <a:endParaRPr lang="tr-TR">
              <a:solidFill>
                <a:prstClr val="white"/>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1059888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Vertical Title 1"/>
          <p:cNvSpPr>
            <a:spLocks noGrp="1"/>
          </p:cNvSpPr>
          <p:nvPr>
            <p:ph type="title" orient="vert"/>
          </p:nvPr>
        </p:nvSpPr>
        <p:spPr>
          <a:xfrm>
            <a:off x="7099060" y="609601"/>
            <a:ext cx="1816339" cy="5181601"/>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95300" y="609600"/>
            <a:ext cx="6489366" cy="5181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11"/>
          </p:nvPr>
        </p:nvSpPr>
        <p:spPr/>
        <p:txBody>
          <a:bodyPr/>
          <a:lstStyle/>
          <a:p>
            <a:endParaRPr lang="tr-TR">
              <a:solidFill>
                <a:prstClr val="white"/>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8823140"/>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p:txBody>
          <a:bodyPr>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11"/>
          </p:nvPr>
        </p:nvSpPr>
        <p:spPr/>
        <p:txBody>
          <a:bodyPr/>
          <a:lstStyle/>
          <a:p>
            <a:endParaRPr lang="tr-TR">
              <a:solidFill>
                <a:prstClr val="white"/>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
        <p:nvSpPr>
          <p:cNvPr id="9" name="Metin kutusu 8"/>
          <p:cNvSpPr txBox="1"/>
          <p:nvPr userDrawn="1"/>
        </p:nvSpPr>
        <p:spPr>
          <a:xfrm>
            <a:off x="2846766" y="6488669"/>
            <a:ext cx="3087705" cy="246221"/>
          </a:xfrm>
          <a:prstGeom prst="rect">
            <a:avLst/>
          </a:prstGeom>
          <a:noFill/>
        </p:spPr>
        <p:txBody>
          <a:bodyPr wrap="none" rtlCol="0">
            <a:spAutoFit/>
          </a:bodyPr>
          <a:lstStyle/>
          <a:p>
            <a:r>
              <a:rPr lang="tr-TR" sz="1000" dirty="0" smtClean="0">
                <a:solidFill>
                  <a:prstClr val="white"/>
                </a:solidFill>
              </a:rPr>
              <a:t>Yunus Emre Anadolu İmam Hatip Lisesi Rehberlik Servisi</a:t>
            </a:r>
            <a:endParaRPr lang="tr-TR" sz="1000" dirty="0">
              <a:solidFill>
                <a:prstClr val="white"/>
              </a:solidFill>
            </a:endParaRPr>
          </a:p>
        </p:txBody>
      </p:sp>
      <p:pic>
        <p:nvPicPr>
          <p:cNvPr id="10" name="Resi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5187" y="6309321"/>
            <a:ext cx="563501" cy="504369"/>
          </a:xfrm>
          <a:prstGeom prst="rect">
            <a:avLst/>
          </a:prstGeom>
        </p:spPr>
      </p:pic>
    </p:spTree>
    <p:extLst>
      <p:ext uri="{BB962C8B-B14F-4D97-AF65-F5344CB8AC3E}">
        <p14:creationId xmlns:p14="http://schemas.microsoft.com/office/powerpoint/2010/main" val="92399536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889250" y="0"/>
            <a:ext cx="701675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53975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647440" y="533400"/>
            <a:ext cx="553085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633979" y="3539864"/>
            <a:ext cx="5541010"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6360493" y="6557946"/>
            <a:ext cx="2169336" cy="226902"/>
          </a:xfrm>
        </p:spPr>
        <p:txBody>
          <a:bodyPr/>
          <a:lstStyle>
            <a:lvl1pPr>
              <a:defRPr lang="en-US" smtClean="0">
                <a:solidFill>
                  <a:srgbClr val="FFFFFF"/>
                </a:solidFill>
              </a:defRPr>
            </a:lvl1pPr>
            <a:extLst/>
          </a:lstStyle>
          <a:p>
            <a:fld id="{C1145DEE-D7B8-4B80-A799-E5FBCD90AB0F}" type="datetimeFigureOut">
              <a:rPr lang="tr-TR" smtClean="0"/>
              <a:t>25.05.2018</a:t>
            </a:fld>
            <a:endParaRPr lang="tr-TR"/>
          </a:p>
        </p:txBody>
      </p:sp>
      <p:sp>
        <p:nvSpPr>
          <p:cNvPr id="18" name="Altbilgi Yer Tutucusu 17"/>
          <p:cNvSpPr>
            <a:spLocks noGrp="1"/>
          </p:cNvSpPr>
          <p:nvPr>
            <p:ph type="ftr" sz="quarter" idx="11"/>
          </p:nvPr>
        </p:nvSpPr>
        <p:spPr>
          <a:xfrm>
            <a:off x="3054350" y="6557946"/>
            <a:ext cx="3171699"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8537624" y="6556248"/>
            <a:ext cx="637364" cy="228600"/>
          </a:xfrm>
        </p:spPr>
        <p:txBody>
          <a:bodyPr/>
          <a:lstStyle>
            <a:lvl1pPr>
              <a:defRPr lang="en-US" smtClean="0">
                <a:solidFill>
                  <a:srgbClr val="FFFFFF"/>
                </a:solidFill>
              </a:defRPr>
            </a:lvl1pPr>
            <a:extLst/>
          </a:lstStyle>
          <a:p>
            <a:fld id="{A1CDC5E1-D00A-481C-BA7F-F38D89915FA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C1145DEE-D7B8-4B80-A799-E5FBCD90AB0F}" type="datetimeFigureOut">
              <a:rPr lang="tr-TR" smtClean="0"/>
              <a:t>25.05.2018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1CDC5E1-D00A-481C-BA7F-F38D89915FA6}"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155700" y="2821838"/>
            <a:ext cx="6776779"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155700" y="1905001"/>
            <a:ext cx="6776779"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5117925" y="6556810"/>
            <a:ext cx="2169336" cy="226902"/>
          </a:xfrm>
        </p:spPr>
        <p:txBody>
          <a:bodyPr bIns="0" anchor="b"/>
          <a:lstStyle>
            <a:lvl1pPr>
              <a:defRPr>
                <a:solidFill>
                  <a:schemeClr val="tx2"/>
                </a:solidFill>
              </a:defRPr>
            </a:lvl1pPr>
            <a:extLst/>
          </a:lstStyle>
          <a:p>
            <a:fld id="{C1145DEE-D7B8-4B80-A799-E5FBCD90AB0F}" type="datetimeFigureOut">
              <a:rPr lang="tr-TR" smtClean="0"/>
              <a:t>25.05.2018</a:t>
            </a:fld>
            <a:endParaRPr lang="tr-TR"/>
          </a:p>
        </p:txBody>
      </p:sp>
      <p:sp>
        <p:nvSpPr>
          <p:cNvPr id="5" name="Altbilgi Yer Tutucusu 4"/>
          <p:cNvSpPr>
            <a:spLocks noGrp="1"/>
          </p:cNvSpPr>
          <p:nvPr>
            <p:ph type="ftr" sz="quarter" idx="11"/>
          </p:nvPr>
        </p:nvSpPr>
        <p:spPr>
          <a:xfrm>
            <a:off x="1879971" y="6556810"/>
            <a:ext cx="31369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7295115" y="6555112"/>
            <a:ext cx="637364" cy="228600"/>
          </a:xfrm>
        </p:spPr>
        <p:txBody>
          <a:bodyPr/>
          <a:lstStyle>
            <a:extLst/>
          </a:lstStyle>
          <a:p>
            <a:fld id="{A1CDC5E1-D00A-481C-BA7F-F38D89915FA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0" y="320040"/>
            <a:ext cx="7845552"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95300" y="1600201"/>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527042" y="1600201"/>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C1145DEE-D7B8-4B80-A799-E5FBCD90AB0F}" type="datetimeFigureOut">
              <a:rPr lang="tr-TR" smtClean="0"/>
              <a:t>25.05.2018</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A1CDC5E1-D00A-481C-BA7F-F38D89915FA6}" type="slidenum">
              <a:rPr lang="tr-TR" smtClean="0"/>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95300" y="320040"/>
            <a:ext cx="7845552"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95300" y="5867400"/>
            <a:ext cx="381381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527042" y="5867400"/>
            <a:ext cx="381381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95300"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527042"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C1145DEE-D7B8-4B80-A799-E5FBCD90AB0F}" type="datetimeFigureOut">
              <a:rPr lang="tr-TR" smtClean="0"/>
              <a:t>25.05.2018</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A1CDC5E1-D00A-481C-BA7F-F38D89915FA6}" type="slidenum">
              <a:rPr lang="tr-TR" smtClean="0"/>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95300" y="320040"/>
            <a:ext cx="7845552"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C1145DEE-D7B8-4B80-A799-E5FBCD90AB0F}" type="datetimeFigureOut">
              <a:rPr lang="tr-TR" smtClean="0"/>
              <a:t>25.05.2018</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A1CDC5E1-D00A-481C-BA7F-F38D89915FA6}" type="slidenum">
              <a:rPr lang="tr-TR" smtClean="0"/>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C1145DEE-D7B8-4B80-A799-E5FBCD90AB0F}" type="datetimeFigureOut">
              <a:rPr lang="tr-TR" smtClean="0"/>
              <a:t>25.05.2018</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extLst/>
          </a:lstStyle>
          <a:p>
            <a:fld id="{A1CDC5E1-D00A-481C-BA7F-F38D89915FA6}" type="slidenum">
              <a:rPr lang="tr-TR" smtClean="0"/>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0" y="228600"/>
            <a:ext cx="638937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95300" y="1497416"/>
            <a:ext cx="638937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95300" y="2133600"/>
            <a:ext cx="784225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C1145DEE-D7B8-4B80-A799-E5FBCD90AB0F}" type="datetimeFigureOut">
              <a:rPr lang="tr-TR" smtClean="0"/>
              <a:t>25.05.2018</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A1CDC5E1-D00A-481C-BA7F-F38D89915FA6}" type="slidenum">
              <a:rPr lang="tr-TR" smtClean="0"/>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647799" y="1004669"/>
            <a:ext cx="4679488"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646432" y="998817"/>
            <a:ext cx="4679488"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838189" y="1143000"/>
            <a:ext cx="371475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838189" y="3283634"/>
            <a:ext cx="371475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C1145DEE-D7B8-4B80-A799-E5FBCD90AB0F}" type="datetimeFigureOut">
              <a:rPr lang="tr-TR" smtClean="0"/>
              <a:t>25.05.2018</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A1CDC5E1-D00A-481C-BA7F-F38D89915FA6}" type="slidenum">
              <a:rPr lang="tr-TR" smtClean="0"/>
              <a:t>‹#›</a:t>
            </a:fld>
            <a:endParaRPr lang="tr-TR"/>
          </a:p>
        </p:txBody>
      </p:sp>
      <p:sp>
        <p:nvSpPr>
          <p:cNvPr id="10" name="Resim Yer Tutucusu 9"/>
          <p:cNvSpPr>
            <a:spLocks noGrp="1"/>
          </p:cNvSpPr>
          <p:nvPr>
            <p:ph type="pic" idx="1"/>
          </p:nvPr>
        </p:nvSpPr>
        <p:spPr>
          <a:xfrm>
            <a:off x="718989" y="1041002"/>
            <a:ext cx="455676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C1145DEE-D7B8-4B80-A799-E5FBCD90AB0F}" type="datetimeFigureOut">
              <a:rPr lang="tr-TR" smtClean="0"/>
              <a:t>25.05.2018</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1CDC5E1-D00A-481C-BA7F-F38D89915FA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a:xfrm>
            <a:off x="495302" y="3308581"/>
            <a:ext cx="8420100" cy="14688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495301" y="4777381"/>
            <a:ext cx="84201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11"/>
          </p:nvPr>
        </p:nvSpPr>
        <p:spPr/>
        <p:txBody>
          <a:bodyPr/>
          <a:lstStyle/>
          <a:p>
            <a:endParaRPr lang="tr-TR">
              <a:solidFill>
                <a:prstClr val="white"/>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
        <p:nvSpPr>
          <p:cNvPr id="9" name="Metin kutusu 8"/>
          <p:cNvSpPr txBox="1"/>
          <p:nvPr userDrawn="1"/>
        </p:nvSpPr>
        <p:spPr>
          <a:xfrm>
            <a:off x="2846766" y="6488669"/>
            <a:ext cx="3087705" cy="246221"/>
          </a:xfrm>
          <a:prstGeom prst="rect">
            <a:avLst/>
          </a:prstGeom>
          <a:noFill/>
        </p:spPr>
        <p:txBody>
          <a:bodyPr wrap="none" rtlCol="0">
            <a:spAutoFit/>
          </a:bodyPr>
          <a:lstStyle/>
          <a:p>
            <a:r>
              <a:rPr lang="tr-TR" sz="1000" dirty="0" smtClean="0">
                <a:solidFill>
                  <a:prstClr val="white"/>
                </a:solidFill>
              </a:rPr>
              <a:t>Yunus Emre Anadolu İmam Hatip Lisesi Rehberlik Servisi</a:t>
            </a:r>
            <a:endParaRPr lang="tr-TR" sz="1000" dirty="0">
              <a:solidFill>
                <a:prstClr val="white"/>
              </a:solidFill>
            </a:endParaRPr>
          </a:p>
        </p:txBody>
      </p:sp>
      <p:pic>
        <p:nvPicPr>
          <p:cNvPr id="11" name="Resim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4737" y="6237313"/>
            <a:ext cx="643951" cy="576377"/>
          </a:xfrm>
          <a:prstGeom prst="rect">
            <a:avLst/>
          </a:prstGeom>
        </p:spPr>
      </p:pic>
    </p:spTree>
    <p:extLst>
      <p:ext uri="{BB962C8B-B14F-4D97-AF65-F5344CB8AC3E}">
        <p14:creationId xmlns:p14="http://schemas.microsoft.com/office/powerpoint/2010/main" val="2656265497"/>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99300" y="274956"/>
            <a:ext cx="1651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95300" y="274643"/>
            <a:ext cx="652145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596384" y="6557946"/>
            <a:ext cx="2169336" cy="226902"/>
          </a:xfrm>
        </p:spPr>
        <p:txBody>
          <a:bodyPr/>
          <a:lstStyle>
            <a:extLst/>
          </a:lstStyle>
          <a:p>
            <a:fld id="{C1145DEE-D7B8-4B80-A799-E5FBCD90AB0F}" type="datetimeFigureOut">
              <a:rPr lang="tr-TR" smtClean="0"/>
              <a:t>25.05.2018</a:t>
            </a:fld>
            <a:endParaRPr lang="tr-TR"/>
          </a:p>
        </p:txBody>
      </p:sp>
      <p:sp>
        <p:nvSpPr>
          <p:cNvPr id="5" name="Altbilgi Yer Tutucusu 4"/>
          <p:cNvSpPr>
            <a:spLocks noGrp="1"/>
          </p:cNvSpPr>
          <p:nvPr>
            <p:ph type="ftr" sz="quarter" idx="11"/>
          </p:nvPr>
        </p:nvSpPr>
        <p:spPr>
          <a:xfrm>
            <a:off x="495300" y="6556248"/>
            <a:ext cx="3962400" cy="228600"/>
          </a:xfrm>
        </p:spPr>
        <p:txBody>
          <a:bodyPr/>
          <a:lstStyle>
            <a:extLst/>
          </a:lstStyle>
          <a:p>
            <a:endParaRPr lang="tr-TR"/>
          </a:p>
        </p:txBody>
      </p:sp>
      <p:sp>
        <p:nvSpPr>
          <p:cNvPr id="6" name="Slayt Numarası Yer Tutucusu 5"/>
          <p:cNvSpPr>
            <a:spLocks noGrp="1"/>
          </p:cNvSpPr>
          <p:nvPr>
            <p:ph type="sldNum" sz="quarter" idx="12"/>
          </p:nvPr>
        </p:nvSpPr>
        <p:spPr>
          <a:xfrm>
            <a:off x="6775704" y="6553200"/>
            <a:ext cx="637364" cy="228600"/>
          </a:xfrm>
        </p:spPr>
        <p:txBody>
          <a:bodyPr/>
          <a:lstStyle>
            <a:lvl1pPr>
              <a:defRPr>
                <a:solidFill>
                  <a:schemeClr val="tx2"/>
                </a:solidFill>
              </a:defRPr>
            </a:lvl1pPr>
            <a:extLst/>
          </a:lstStyle>
          <a:p>
            <a:fld id="{A1CDC5E1-D00A-481C-BA7F-F38D89915FA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495301" y="2142068"/>
            <a:ext cx="4130802" cy="364913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84599" y="2142069"/>
            <a:ext cx="4130802" cy="364913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6" name="Footer Placeholder 5"/>
          <p:cNvSpPr>
            <a:spLocks noGrp="1"/>
          </p:cNvSpPr>
          <p:nvPr>
            <p:ph type="ftr" sz="quarter" idx="11"/>
          </p:nvPr>
        </p:nvSpPr>
        <p:spPr/>
        <p:txBody>
          <a:bodyPr/>
          <a:lstStyle/>
          <a:p>
            <a:endParaRPr lang="tr-TR" dirty="0">
              <a:solidFill>
                <a:prstClr val="white"/>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
        <p:nvSpPr>
          <p:cNvPr id="8" name="Metin kutusu 7"/>
          <p:cNvSpPr txBox="1"/>
          <p:nvPr userDrawn="1"/>
        </p:nvSpPr>
        <p:spPr>
          <a:xfrm>
            <a:off x="2846766" y="6488669"/>
            <a:ext cx="3087705" cy="246221"/>
          </a:xfrm>
          <a:prstGeom prst="rect">
            <a:avLst/>
          </a:prstGeom>
          <a:noFill/>
        </p:spPr>
        <p:txBody>
          <a:bodyPr wrap="none" rtlCol="0">
            <a:spAutoFit/>
          </a:bodyPr>
          <a:lstStyle/>
          <a:p>
            <a:r>
              <a:rPr lang="tr-TR" sz="1000" dirty="0" smtClean="0">
                <a:solidFill>
                  <a:prstClr val="white"/>
                </a:solidFill>
              </a:rPr>
              <a:t>Yunus Emre Anadolu İmam Hatip Lisesi Rehberlik Servisi</a:t>
            </a:r>
            <a:endParaRPr lang="tr-TR" sz="1000" dirty="0">
              <a:solidFill>
                <a:prstClr val="white"/>
              </a:solidFill>
            </a:endParaRPr>
          </a:p>
        </p:txBody>
      </p:sp>
      <p:pic>
        <p:nvPicPr>
          <p:cNvPr id="11" name="Resim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4737" y="6237313"/>
            <a:ext cx="643951" cy="576377"/>
          </a:xfrm>
          <a:prstGeom prst="rect">
            <a:avLst/>
          </a:prstGeom>
        </p:spPr>
      </p:pic>
    </p:spTree>
    <p:extLst>
      <p:ext uri="{BB962C8B-B14F-4D97-AF65-F5344CB8AC3E}">
        <p14:creationId xmlns:p14="http://schemas.microsoft.com/office/powerpoint/2010/main" val="16100279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05437" y="2218267"/>
            <a:ext cx="383565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495300" y="2870201"/>
            <a:ext cx="4130802"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03713" y="2218267"/>
            <a:ext cx="381168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784598" y="2870201"/>
            <a:ext cx="4130802"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8" name="Footer Placeholder 7"/>
          <p:cNvSpPr>
            <a:spLocks noGrp="1"/>
          </p:cNvSpPr>
          <p:nvPr>
            <p:ph type="ftr" sz="quarter" idx="11"/>
          </p:nvPr>
        </p:nvSpPr>
        <p:spPr/>
        <p:txBody>
          <a:bodyPr/>
          <a:lstStyle/>
          <a:p>
            <a:endParaRPr lang="tr-TR">
              <a:solidFill>
                <a:prstClr val="white"/>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6537115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2_Karşılaştırma">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05437" y="2218267"/>
            <a:ext cx="383565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495300" y="2870201"/>
            <a:ext cx="4130802"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03713" y="2218267"/>
            <a:ext cx="381168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784598" y="2870201"/>
            <a:ext cx="4130802"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8" name="Footer Placeholder 7"/>
          <p:cNvSpPr>
            <a:spLocks noGrp="1"/>
          </p:cNvSpPr>
          <p:nvPr>
            <p:ph type="ftr" sz="quarter" idx="11"/>
          </p:nvPr>
        </p:nvSpPr>
        <p:spPr/>
        <p:txBody>
          <a:bodyPr/>
          <a:lstStyle/>
          <a:p>
            <a:endParaRPr lang="tr-TR">
              <a:solidFill>
                <a:prstClr val="white"/>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3256468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Karşılaştırma">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05437" y="2218267"/>
            <a:ext cx="383565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495300" y="2870201"/>
            <a:ext cx="4130802"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03713" y="2218267"/>
            <a:ext cx="381168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784598" y="2870201"/>
            <a:ext cx="4130802"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8" name="Footer Placeholder 7"/>
          <p:cNvSpPr>
            <a:spLocks noGrp="1"/>
          </p:cNvSpPr>
          <p:nvPr>
            <p:ph type="ftr" sz="quarter" idx="11"/>
          </p:nvPr>
        </p:nvSpPr>
        <p:spPr/>
        <p:txBody>
          <a:bodyPr/>
          <a:lstStyle/>
          <a:p>
            <a:endParaRPr lang="tr-TR">
              <a:solidFill>
                <a:prstClr val="white"/>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08942473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Title 1"/>
          <p:cNvSpPr>
            <a:spLocks noGrp="1"/>
          </p:cNvSpPr>
          <p:nvPr>
            <p:ph type="title"/>
          </p:nvPr>
        </p:nvSpPr>
        <p:spPr>
          <a:xfrm>
            <a:off x="495301" y="609602"/>
            <a:ext cx="8420100" cy="1456267"/>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4" name="Footer Placeholder 3"/>
          <p:cNvSpPr>
            <a:spLocks noGrp="1"/>
          </p:cNvSpPr>
          <p:nvPr>
            <p:ph type="ftr" sz="quarter" idx="11"/>
          </p:nvPr>
        </p:nvSpPr>
        <p:spPr/>
        <p:txBody>
          <a:bodyPr/>
          <a:lstStyle/>
          <a:p>
            <a:endParaRPr lang="tr-TR">
              <a:solidFill>
                <a:prstClr val="white"/>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27615097"/>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 y="0"/>
            <a:ext cx="9878483" cy="6858000"/>
          </a:xfrm>
          <a:prstGeom prst="rect">
            <a:avLst/>
          </a:prstGeom>
        </p:spPr>
      </p:pic>
      <p:sp>
        <p:nvSpPr>
          <p:cNvPr id="2" name="Date Placeholder 1"/>
          <p:cNvSpPr>
            <a:spLocks noGrp="1"/>
          </p:cNvSpPr>
          <p:nvPr>
            <p:ph type="dt" sz="half" idx="10"/>
          </p:nvPr>
        </p:nvSpPr>
        <p:spPr/>
        <p:txBody>
          <a:bodyPr/>
          <a:lstStyle/>
          <a:p>
            <a:fld id="{A23720DD-5B6D-40BF-8493-A6B52D484E6B}" type="datetimeFigureOut">
              <a:rPr lang="tr-TR" smtClean="0">
                <a:solidFill>
                  <a:prstClr val="white"/>
                </a:solidFill>
              </a:rPr>
              <a:pPr/>
              <a:t>25.05.2018</a:t>
            </a:fld>
            <a:endParaRPr lang="tr-TR">
              <a:solidFill>
                <a:prstClr val="white"/>
              </a:solidFill>
            </a:endParaRPr>
          </a:p>
        </p:txBody>
      </p:sp>
      <p:sp>
        <p:nvSpPr>
          <p:cNvPr id="3" name="Footer Placeholder 2"/>
          <p:cNvSpPr>
            <a:spLocks noGrp="1"/>
          </p:cNvSpPr>
          <p:nvPr>
            <p:ph type="ftr" sz="quarter" idx="11"/>
          </p:nvPr>
        </p:nvSpPr>
        <p:spPr/>
        <p:txBody>
          <a:bodyPr/>
          <a:lstStyle/>
          <a:p>
            <a:endParaRPr lang="tr-TR">
              <a:solidFill>
                <a:prstClr val="white"/>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1637727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609602"/>
            <a:ext cx="8420100" cy="14562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95300" y="2142069"/>
            <a:ext cx="8420100" cy="364913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067355" y="5870577"/>
            <a:ext cx="131318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3720DD-5B6D-40BF-8493-A6B52D484E6B}" type="datetimeFigureOut">
              <a:rPr lang="tr-TR" smtClean="0">
                <a:solidFill>
                  <a:prstClr val="white"/>
                </a:solidFill>
              </a:rPr>
              <a:pPr/>
              <a:t>25.05.2018</a:t>
            </a:fld>
            <a:endParaRPr lang="tr-TR">
              <a:solidFill>
                <a:prstClr val="white"/>
              </a:solidFill>
            </a:endParaRPr>
          </a:p>
        </p:txBody>
      </p:sp>
      <p:sp>
        <p:nvSpPr>
          <p:cNvPr id="5" name="Footer Placeholder 4"/>
          <p:cNvSpPr>
            <a:spLocks noGrp="1"/>
          </p:cNvSpPr>
          <p:nvPr>
            <p:ph type="ftr" sz="quarter" idx="3"/>
          </p:nvPr>
        </p:nvSpPr>
        <p:spPr>
          <a:xfrm>
            <a:off x="495300" y="5870577"/>
            <a:ext cx="648950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solidFill>
                <a:prstClr val="white"/>
              </a:solidFill>
            </a:endParaRPr>
          </a:p>
        </p:txBody>
      </p:sp>
      <p:sp>
        <p:nvSpPr>
          <p:cNvPr id="6" name="Slide Number Placeholder 5"/>
          <p:cNvSpPr>
            <a:spLocks noGrp="1"/>
          </p:cNvSpPr>
          <p:nvPr>
            <p:ph type="sldNum" sz="quarter" idx="4"/>
          </p:nvPr>
        </p:nvSpPr>
        <p:spPr>
          <a:xfrm>
            <a:off x="8463092" y="5870577"/>
            <a:ext cx="452309"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02176B-0E47-46AC-8F43-DAB4B8A37D06}"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2882258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832850" y="0"/>
            <a:ext cx="107315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95300" y="320040"/>
            <a:ext cx="784225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95300" y="1609416"/>
            <a:ext cx="784225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599764" y="6557946"/>
            <a:ext cx="2169336" cy="226902"/>
          </a:xfrm>
          <a:prstGeom prst="rect">
            <a:avLst/>
          </a:prstGeom>
        </p:spPr>
        <p:txBody>
          <a:bodyPr vert="horz" tIns="0" bIns="0" anchor="b"/>
          <a:lstStyle>
            <a:lvl1pPr algn="l" eaLnBrk="1" latinLnBrk="0" hangingPunct="1">
              <a:defRPr kumimoji="0" sz="1000">
                <a:solidFill>
                  <a:schemeClr val="tx2"/>
                </a:solidFill>
              </a:defRPr>
            </a:lvl1pPr>
            <a:extLst/>
          </a:lstStyle>
          <a:p>
            <a:fld id="{A23720DD-5B6D-40BF-8493-A6B52D484E6B}" type="datetimeFigureOut">
              <a:rPr lang="tr-TR" smtClean="0">
                <a:solidFill>
                  <a:prstClr val="white"/>
                </a:solidFill>
              </a:rPr>
              <a:pPr/>
              <a:t>25.05.2018</a:t>
            </a:fld>
            <a:endParaRPr lang="tr-TR">
              <a:solidFill>
                <a:prstClr val="white"/>
              </a:solidFill>
            </a:endParaRPr>
          </a:p>
        </p:txBody>
      </p:sp>
      <p:sp>
        <p:nvSpPr>
          <p:cNvPr id="4" name="Altbilgi Yer Tutucusu 3"/>
          <p:cNvSpPr>
            <a:spLocks noGrp="1"/>
          </p:cNvSpPr>
          <p:nvPr>
            <p:ph type="ftr" sz="quarter" idx="3"/>
          </p:nvPr>
        </p:nvSpPr>
        <p:spPr>
          <a:xfrm>
            <a:off x="495300" y="6557946"/>
            <a:ext cx="39624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solidFill>
                <a:prstClr val="white"/>
              </a:solidFill>
            </a:endParaRPr>
          </a:p>
        </p:txBody>
      </p:sp>
      <p:sp>
        <p:nvSpPr>
          <p:cNvPr id="16" name="Slayt Numarası Yer Tutucusu 15"/>
          <p:cNvSpPr>
            <a:spLocks noGrp="1"/>
          </p:cNvSpPr>
          <p:nvPr>
            <p:ph type="sldNum" sz="quarter" idx="4"/>
          </p:nvPr>
        </p:nvSpPr>
        <p:spPr>
          <a:xfrm>
            <a:off x="6772402" y="6556248"/>
            <a:ext cx="637364"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302176B-0E47-46AC-8F43-DAB4B8A37D06}" type="slidenum">
              <a:rPr lang="tr-TR" smtClean="0">
                <a:solidFill>
                  <a:prstClr val="white"/>
                </a:solidFill>
              </a:rPr>
              <a:pPr/>
              <a:t>‹#›</a:t>
            </a:fld>
            <a:endParaRPr lang="tr-TR">
              <a:solidFill>
                <a:prstClr val="white"/>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hberlik\Desktop\k_23150801_okulgece.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961239"/>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idx="4294967295"/>
          </p:nvPr>
        </p:nvSpPr>
        <p:spPr>
          <a:xfrm>
            <a:off x="1651819" y="0"/>
            <a:ext cx="8254181" cy="1143000"/>
          </a:xfrm>
        </p:spPr>
        <p:txBody>
          <a:bodyPr>
            <a:normAutofit/>
          </a:bodyPr>
          <a:lstStyle/>
          <a:p>
            <a:pPr algn="ctr"/>
            <a:r>
              <a:rPr lang="tr-TR" b="1" dirty="0" smtClean="0">
                <a:solidFill>
                  <a:srgbClr val="FFFF00"/>
                </a:solidFill>
              </a:rPr>
              <a:t>LOKMAN HEKİM MESLEKİ VE TEKNİK ANADOLU LİSESİ</a:t>
            </a:r>
            <a:endParaRPr lang="tr-TR" b="1" dirty="0">
              <a:solidFill>
                <a:srgbClr val="FFFF00"/>
              </a:solidFill>
            </a:endParaRPr>
          </a:p>
        </p:txBody>
      </p:sp>
    </p:spTree>
    <p:extLst>
      <p:ext uri="{BB962C8B-B14F-4D97-AF65-F5344CB8AC3E}">
        <p14:creationId xmlns:p14="http://schemas.microsoft.com/office/powerpoint/2010/main" val="370513978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37280" y="284777"/>
            <a:ext cx="8628062" cy="6440487"/>
          </a:xfrm>
        </p:spPr>
        <p:txBody>
          <a:bodyPr>
            <a:normAutofit/>
          </a:bodyPr>
          <a:lstStyle/>
          <a:p>
            <a:r>
              <a:rPr lang="tr-TR" dirty="0"/>
              <a:t>9. Hastanın günlük yaşam aktivitelerinin yerine getirilmesine yardım eder. </a:t>
            </a:r>
          </a:p>
          <a:p>
            <a:r>
              <a:rPr lang="tr-TR" dirty="0"/>
              <a:t>10. Yataktan kalkamayan veya kalkması uygun görülmeyen hastanın boşaltımına yardımcı olur, varsa boşaltımla ilgili sorunlarını hemşireye bildirir. </a:t>
            </a:r>
          </a:p>
          <a:p>
            <a:r>
              <a:rPr lang="tr-TR" dirty="0"/>
              <a:t>11. Hastanın idrar torbasını boşaltır veya değiştirir. </a:t>
            </a:r>
          </a:p>
          <a:p>
            <a:r>
              <a:rPr lang="tr-TR" dirty="0"/>
              <a:t>12. Hastadan steril olmayan idrar örneği ve dışkı örneği alır. </a:t>
            </a:r>
          </a:p>
          <a:p>
            <a:r>
              <a:rPr lang="tr-TR" dirty="0"/>
              <a:t>13. Hastanın beslenme programına uygun olarak beslenmesine yardımcı olur </a:t>
            </a:r>
          </a:p>
          <a:p>
            <a:r>
              <a:rPr lang="tr-TR" dirty="0"/>
              <a:t>14. Kilo takibi gereken hastalarda günlük kilo takibini yapar. </a:t>
            </a:r>
          </a:p>
          <a:p>
            <a:r>
              <a:rPr lang="tr-TR" dirty="0"/>
              <a:t>15. Hemşirenin uygun gördüğü durumlarda hastanın yürümesine ve hareket etmesine yardım eder</a:t>
            </a:r>
            <a:r>
              <a:rPr lang="tr-TR" dirty="0" smtClean="0"/>
              <a:t>.</a:t>
            </a:r>
            <a:endParaRPr lang="tr-TR" dirty="0"/>
          </a:p>
        </p:txBody>
      </p:sp>
    </p:spTree>
    <p:extLst>
      <p:ext uri="{BB962C8B-B14F-4D97-AF65-F5344CB8AC3E}">
        <p14:creationId xmlns:p14="http://schemas.microsoft.com/office/powerpoint/2010/main" val="4174130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360363"/>
            <a:ext cx="8915400" cy="5964237"/>
          </a:xfrm>
        </p:spPr>
        <p:txBody>
          <a:bodyPr>
            <a:normAutofit lnSpcReduction="10000"/>
          </a:bodyPr>
          <a:lstStyle/>
          <a:p>
            <a:r>
              <a:rPr lang="tr-TR" dirty="0"/>
              <a:t> 16. Hareket kısıtlılığı olan hastalarda uygun görülen pozisyonu verir.</a:t>
            </a:r>
          </a:p>
          <a:p>
            <a:r>
              <a:rPr lang="tr-TR" dirty="0"/>
              <a:t> 17. Hastanın başka bir kliniğe ya da birime transferine yardım ve refakat eder. </a:t>
            </a:r>
          </a:p>
          <a:p>
            <a:r>
              <a:rPr lang="tr-TR" dirty="0"/>
              <a:t>18. Hasta için planlanan egzersiz programının hastaya uygulanmasına yardım eder. </a:t>
            </a:r>
          </a:p>
          <a:p>
            <a:r>
              <a:rPr lang="tr-TR" dirty="0"/>
              <a:t>19. İlgilendiği hastaların genel durumunda fark ettiği değişiklikleri hemşireye bildirir. </a:t>
            </a:r>
          </a:p>
          <a:p>
            <a:r>
              <a:rPr lang="tr-TR" dirty="0"/>
              <a:t>20. Ölüm sonrası yapılması gereken bakımları uygular. </a:t>
            </a:r>
          </a:p>
          <a:p>
            <a:r>
              <a:rPr lang="tr-TR" dirty="0"/>
              <a:t>21. Alınan kan, doku veya diğer örneklerin laboratuvara naklini sağlar. </a:t>
            </a:r>
          </a:p>
          <a:p>
            <a:r>
              <a:rPr lang="tr-TR" dirty="0"/>
              <a:t>22. Hasta bakımında kullanılan malzemelerin hazırlanmasını, temizliğini, dezenfeksiyonunu ve uygun şekilde saklanmasına yardım eder</a:t>
            </a:r>
          </a:p>
        </p:txBody>
      </p:sp>
    </p:spTree>
    <p:extLst>
      <p:ext uri="{BB962C8B-B14F-4D97-AF65-F5344CB8AC3E}">
        <p14:creationId xmlns:p14="http://schemas.microsoft.com/office/powerpoint/2010/main" val="166879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311150"/>
            <a:ext cx="8915400" cy="6013450"/>
          </a:xfrm>
        </p:spPr>
        <p:txBody>
          <a:bodyPr>
            <a:normAutofit fontScale="92500" lnSpcReduction="10000"/>
          </a:bodyPr>
          <a:lstStyle/>
          <a:p>
            <a:endParaRPr lang="tr-TR" dirty="0" smtClean="0"/>
          </a:p>
          <a:p>
            <a:endParaRPr lang="tr-TR" dirty="0"/>
          </a:p>
          <a:p>
            <a:r>
              <a:rPr lang="tr-TR" dirty="0" smtClean="0"/>
              <a:t>Görevleri </a:t>
            </a:r>
            <a:r>
              <a:rPr lang="tr-TR" dirty="0"/>
              <a:t>ve Sorumlulukları Nelerdir? </a:t>
            </a:r>
          </a:p>
          <a:p>
            <a:r>
              <a:rPr lang="tr-TR" dirty="0"/>
              <a:t> Doğurganlık sınırları içerisindeki kadınların uygun görülen üreme sağlığı konusunda kayıtlarının tutulmasına yardım eder</a:t>
            </a:r>
            <a:r>
              <a:rPr lang="tr-TR" dirty="0" smtClean="0"/>
              <a:t>.</a:t>
            </a:r>
          </a:p>
          <a:p>
            <a:r>
              <a:rPr lang="tr-TR" dirty="0" smtClean="0"/>
              <a:t> </a:t>
            </a:r>
            <a:r>
              <a:rPr lang="tr-TR" dirty="0"/>
              <a:t> Gebelik öncesi dönemde gebeliğe hazırlık eğitim programı ile anne-babalığa ve doğuma hazırlık programlarının uygulanmasına yardım eder</a:t>
            </a:r>
            <a:r>
              <a:rPr lang="tr-TR" dirty="0" smtClean="0"/>
              <a:t>.</a:t>
            </a:r>
          </a:p>
          <a:p>
            <a:r>
              <a:rPr lang="tr-TR" dirty="0" smtClean="0"/>
              <a:t> </a:t>
            </a:r>
            <a:r>
              <a:rPr lang="tr-TR" dirty="0"/>
              <a:t> Gebelik izlemleri süreci dâhil olmak üzere kadının muayeneye hazırlığını yapar</a:t>
            </a:r>
            <a:r>
              <a:rPr lang="tr-TR" dirty="0" smtClean="0"/>
              <a:t>.</a:t>
            </a:r>
          </a:p>
          <a:p>
            <a:r>
              <a:rPr lang="tr-TR" dirty="0" smtClean="0"/>
              <a:t> </a:t>
            </a:r>
            <a:r>
              <a:rPr lang="tr-TR" dirty="0"/>
              <a:t> Gebelik, doğum ve doğum sonrası dönemde gebenin günlük yaşam aktivitelerinin yerine getirilmesi, beslenme programının uygulanması, kişisel bakım ve temizliği ile ilgili gereksinimlerinin karşılanmasına yardımcı olur. </a:t>
            </a:r>
            <a:endParaRPr lang="tr-TR" dirty="0" smtClean="0"/>
          </a:p>
        </p:txBody>
      </p:sp>
      <p:sp>
        <p:nvSpPr>
          <p:cNvPr id="4" name="Dikdörtgen 3"/>
          <p:cNvSpPr/>
          <p:nvPr/>
        </p:nvSpPr>
        <p:spPr>
          <a:xfrm>
            <a:off x="-185326" y="389903"/>
            <a:ext cx="903151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Ebe Yardımcısı </a:t>
            </a:r>
            <a:r>
              <a:rPr lang="tr-T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Kimdir? </a:t>
            </a:r>
          </a:p>
        </p:txBody>
      </p:sp>
    </p:spTree>
    <p:extLst>
      <p:ext uri="{BB962C8B-B14F-4D97-AF65-F5344CB8AC3E}">
        <p14:creationId xmlns:p14="http://schemas.microsoft.com/office/powerpoint/2010/main" val="1579598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593725"/>
            <a:ext cx="8915400" cy="5730875"/>
          </a:xfrm>
        </p:spPr>
        <p:txBody>
          <a:bodyPr>
            <a:normAutofit fontScale="85000" lnSpcReduction="10000"/>
          </a:bodyPr>
          <a:lstStyle/>
          <a:p>
            <a:r>
              <a:rPr lang="tr-TR" dirty="0"/>
              <a:t> Doğum sırasında gebenin doğum ağrısı ve doğum korkusuyla başa çıkmasına yardımcı olur. </a:t>
            </a:r>
          </a:p>
          <a:p>
            <a:r>
              <a:rPr lang="tr-TR" dirty="0"/>
              <a:t> Doğum sonrası dönemde; anneye bebek bakımı ve emzirme konusunda yardımcı olur, anne ve bebeğin genel sağlık durumunda fark ettiği değişiklikleri ebeye bildirir. </a:t>
            </a:r>
          </a:p>
          <a:p>
            <a:r>
              <a:rPr lang="tr-TR" dirty="0"/>
              <a:t> Kadının başka bir kliniğe ya da birime transferine yardım eder ve refakat eder. </a:t>
            </a:r>
          </a:p>
          <a:p>
            <a:r>
              <a:rPr lang="tr-TR" dirty="0"/>
              <a:t> Gebelik, doğum ve doğum sonrası dönemde anne ve bebek sağlığını korumak ve geliştirmek için hizmet sunduğu gruba bilgi verir. </a:t>
            </a:r>
          </a:p>
          <a:p>
            <a:r>
              <a:rPr lang="tr-TR" dirty="0"/>
              <a:t> Aile planlaması hizmetlerinde, kadın ve </a:t>
            </a:r>
            <a:r>
              <a:rPr lang="tr-TR" dirty="0" err="1"/>
              <a:t>yenidoğana</a:t>
            </a:r>
            <a:r>
              <a:rPr lang="tr-TR" dirty="0"/>
              <a:t> ait tarama programlarının yürütülmesinde ebeye yardım eder.</a:t>
            </a:r>
          </a:p>
          <a:p>
            <a:r>
              <a:rPr lang="tr-TR" dirty="0"/>
              <a:t>  Kullanılan malzemelerin temizliği, dezenfeksiyonu ve uygun şekilde saklanmasına yardım eder.</a:t>
            </a:r>
          </a:p>
          <a:p>
            <a:r>
              <a:rPr lang="tr-TR" dirty="0"/>
              <a:t>  Çalıştığı ünitenin kullanıma hazır bulundurulmasında görev alır. </a:t>
            </a:r>
          </a:p>
          <a:p>
            <a:r>
              <a:rPr lang="tr-TR" dirty="0"/>
              <a:t> Alınan kan, doku veya diğer örneklerin laboratuvara naklini sağlar </a:t>
            </a:r>
          </a:p>
          <a:p>
            <a:endParaRPr lang="tr-TR" dirty="0"/>
          </a:p>
        </p:txBody>
      </p:sp>
    </p:spTree>
    <p:extLst>
      <p:ext uri="{BB962C8B-B14F-4D97-AF65-F5344CB8AC3E}">
        <p14:creationId xmlns:p14="http://schemas.microsoft.com/office/powerpoint/2010/main" val="242928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723900"/>
            <a:ext cx="8915400" cy="385763"/>
          </a:xfrm>
        </p:spPr>
        <p:txBody>
          <a:bodyPr>
            <a:normAutofit fontScale="90000"/>
          </a:bodyPr>
          <a:lstStyle/>
          <a:p>
            <a:r>
              <a:rPr lang="tr-TR" dirty="0" smtClean="0"/>
              <a:t>SAĞLIK BAKIM TEKNİSYENİ</a:t>
            </a:r>
            <a:endParaRPr lang="tr-TR" dirty="0"/>
          </a:p>
        </p:txBody>
      </p:sp>
      <p:sp>
        <p:nvSpPr>
          <p:cNvPr id="3" name="İçerik Yer Tutucusu 2"/>
          <p:cNvSpPr>
            <a:spLocks noGrp="1"/>
          </p:cNvSpPr>
          <p:nvPr>
            <p:ph idx="4294967295"/>
          </p:nvPr>
        </p:nvSpPr>
        <p:spPr>
          <a:xfrm>
            <a:off x="0" y="1225550"/>
            <a:ext cx="8915400" cy="5099050"/>
          </a:xfrm>
        </p:spPr>
        <p:txBody>
          <a:bodyPr>
            <a:normAutofit fontScale="92500"/>
          </a:bodyPr>
          <a:lstStyle/>
          <a:p>
            <a:r>
              <a:rPr lang="tr-TR" dirty="0" smtClean="0"/>
              <a:t>Görevleri </a:t>
            </a:r>
            <a:r>
              <a:rPr lang="tr-TR" dirty="0"/>
              <a:t>ve Sorumlulukları Nelerdir? </a:t>
            </a:r>
          </a:p>
          <a:p>
            <a:pPr lvl="0"/>
            <a:r>
              <a:rPr lang="tr-TR" dirty="0"/>
              <a:t>Çalıştığı ünitenin kullanıma hazır bulundurulmasında görev alır.</a:t>
            </a:r>
          </a:p>
          <a:p>
            <a:pPr lvl="0"/>
            <a:r>
              <a:rPr lang="tr-TR" dirty="0"/>
              <a:t>Hastaların muayene, tetkik ve tedavi için hazırlanmasına, tıbbi işlem öncesinde elbiselerinin değiştirilmesine ve işlem sonrasında giyinmesine yardım eder.</a:t>
            </a:r>
          </a:p>
          <a:p>
            <a:pPr lvl="0"/>
            <a:r>
              <a:rPr lang="tr-TR" dirty="0"/>
              <a:t>Sağlık meslek mensubunun uygun gördüğü durumlarda hastanın yürümesine ve hareket etmesine yardım eder.</a:t>
            </a:r>
          </a:p>
          <a:p>
            <a:pPr lvl="0"/>
            <a:r>
              <a:rPr lang="tr-TR" dirty="0"/>
              <a:t>Hareket kısıtlılığı olan hastalar için sağlık meslek mensubunun uygun gördüğü pozisyonu verir.</a:t>
            </a:r>
          </a:p>
          <a:p>
            <a:pPr lvl="0"/>
            <a:r>
              <a:rPr lang="tr-TR" dirty="0"/>
              <a:t>İlgilendiği hastaların genel durumunda fark ettiği değişiklikleri sağlık meslek mensubuna bildirir.</a:t>
            </a:r>
          </a:p>
          <a:p>
            <a:endParaRPr lang="tr-TR" dirty="0" smtClean="0"/>
          </a:p>
        </p:txBody>
      </p:sp>
    </p:spTree>
    <p:extLst>
      <p:ext uri="{BB962C8B-B14F-4D97-AF65-F5344CB8AC3E}">
        <p14:creationId xmlns:p14="http://schemas.microsoft.com/office/powerpoint/2010/main" val="4191976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59658" y="565407"/>
            <a:ext cx="8915400" cy="5730875"/>
          </a:xfrm>
        </p:spPr>
        <p:txBody>
          <a:bodyPr>
            <a:normAutofit fontScale="85000" lnSpcReduction="10000"/>
          </a:bodyPr>
          <a:lstStyle/>
          <a:p>
            <a:pPr lvl="0"/>
            <a:r>
              <a:rPr lang="tr-TR" dirty="0"/>
              <a:t>Sağlık meslek mensuplarının belirlemiş olduğu günlük yaşam aktivitelerine yönelik plan doğrultusunda hastaya yardım eder.</a:t>
            </a:r>
          </a:p>
          <a:p>
            <a:pPr lvl="0"/>
            <a:r>
              <a:rPr lang="tr-TR" dirty="0"/>
              <a:t>Sağlık meslek mensubu tarafından belirlenen beslenme programına uygun olarak hastanın beslenmesine yardımcı olur</a:t>
            </a:r>
          </a:p>
          <a:p>
            <a:pPr lvl="0"/>
            <a:r>
              <a:rPr lang="tr-TR" dirty="0"/>
              <a:t>Sağlık meslek mensubu tarafından belirlenen egzersiz programının hastaya uygulanmasına yardım eder.</a:t>
            </a:r>
          </a:p>
          <a:p>
            <a:pPr lvl="0"/>
            <a:r>
              <a:rPr lang="tr-TR" dirty="0"/>
              <a:t>Kullanılan malzemelerin hazırlanmasına, temizliğine, dezenfeksiyonuna ve uygun şekilde saklanmasına yardım eder.</a:t>
            </a:r>
          </a:p>
          <a:p>
            <a:pPr lvl="0"/>
            <a:r>
              <a:rPr lang="tr-TR" dirty="0"/>
              <a:t>Kullanılan aletlerin sterilize edilmesine, kirlenmiş malzemelerin bertaraf edilmesine, tıbbi aletlerin ve malzemelerin kullanıma hazır bulundurulmasına yardım eder.</a:t>
            </a:r>
          </a:p>
          <a:p>
            <a:pPr lvl="0"/>
            <a:r>
              <a:rPr lang="tr-TR" dirty="0"/>
              <a:t>Alınan kan, doku veya diğer örneklerin laboratuvara naklini sağlar.</a:t>
            </a:r>
          </a:p>
          <a:p>
            <a:pPr lvl="0"/>
            <a:r>
              <a:rPr lang="tr-TR" dirty="0"/>
              <a:t>Hastanın başka bir kliniğe ya da birime transferine yardım ve refakat eder.</a:t>
            </a:r>
          </a:p>
        </p:txBody>
      </p:sp>
    </p:spTree>
    <p:extLst>
      <p:ext uri="{BB962C8B-B14F-4D97-AF65-F5344CB8AC3E}">
        <p14:creationId xmlns:p14="http://schemas.microsoft.com/office/powerpoint/2010/main" val="2318151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087" y="2568061"/>
            <a:ext cx="7842250" cy="1015797"/>
          </a:xfrm>
        </p:spPr>
        <p:txBody>
          <a:bodyPr/>
          <a:lstStyle/>
          <a:p>
            <a:pPr algn="ctr"/>
            <a:r>
              <a:rPr lang="tr-TR" dirty="0" smtClean="0"/>
              <a:t>ETKİNLİKLERİMİZ</a:t>
            </a:r>
          </a:p>
          <a:p>
            <a:endParaRPr lang="tr-TR" dirty="0"/>
          </a:p>
        </p:txBody>
      </p:sp>
    </p:spTree>
    <p:extLst>
      <p:ext uri="{BB962C8B-B14F-4D97-AF65-F5344CB8AC3E}">
        <p14:creationId xmlns:p14="http://schemas.microsoft.com/office/powerpoint/2010/main" val="31429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Rehberlik\Desktop\Yeni klasör (2)\BESLENME DOSTU OKUL PROJESİ - Lokman Hekim Mesleki ve Teknik Anadolu Lisesi_files\21004841_IMG_8265.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743200" y="681038"/>
            <a:ext cx="7162800" cy="524827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95864" y="2351376"/>
            <a:ext cx="2521975" cy="1384995"/>
          </a:xfrm>
          <a:prstGeom prst="rect">
            <a:avLst/>
          </a:prstGeom>
          <a:noFill/>
        </p:spPr>
        <p:txBody>
          <a:bodyPr wrap="square" rtlCol="0">
            <a:spAutoFit/>
          </a:bodyPr>
          <a:lstStyle/>
          <a:p>
            <a:r>
              <a:rPr lang="tr-TR" sz="2800" dirty="0" smtClean="0"/>
              <a:t>BESLENME DOSTU OKUL PROJESİ</a:t>
            </a:r>
            <a:endParaRPr lang="tr-TR" sz="2800" dirty="0"/>
          </a:p>
        </p:txBody>
      </p:sp>
    </p:spTree>
    <p:extLst>
      <p:ext uri="{BB962C8B-B14F-4D97-AF65-F5344CB8AC3E}">
        <p14:creationId xmlns:p14="http://schemas.microsoft.com/office/powerpoint/2010/main" val="3249045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320675"/>
            <a:ext cx="7842250" cy="1143000"/>
          </a:xfrm>
        </p:spPr>
        <p:txBody>
          <a:bodyPr/>
          <a:lstStyle/>
          <a:p>
            <a:r>
              <a:rPr lang="tr-TR" dirty="0" smtClean="0"/>
              <a:t> KANSER BİLİNÇLENDİRME</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62" y="1445341"/>
            <a:ext cx="8052619" cy="519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4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ÖĞRENCİLERİMİZ TÜBİTAKTA BURSA BÖLGE  İKİNCİSİ OLMUŞTUR</a:t>
            </a:r>
            <a:endParaRPr lang="tr-TR" dirty="0"/>
          </a:p>
        </p:txBody>
      </p:sp>
      <p:pic>
        <p:nvPicPr>
          <p:cNvPr id="5123" name="Picture 3" descr="C:\Users\Rehberlik\Desktop\k_19112905_MANYE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406" y="1908969"/>
            <a:ext cx="7551175"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9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4955458" cy="369332"/>
          </a:xfrm>
          <a:prstGeom prst="rect">
            <a:avLst/>
          </a:prstGeom>
        </p:spPr>
        <p:txBody>
          <a:bodyPr wrap="square">
            <a:spAutoFit/>
          </a:bodyPr>
          <a:lstStyle/>
          <a:p>
            <a:r>
              <a:rPr lang="tr-TR" dirty="0" smtClean="0"/>
              <a:t>.</a:t>
            </a:r>
            <a:endParaRPr lang="tr-TR" dirty="0"/>
          </a:p>
        </p:txBody>
      </p:sp>
      <p:pic>
        <p:nvPicPr>
          <p:cNvPr id="4" name="Picture 2" descr="C:\Users\Rehberlik\Desktop\k_23150801_okulg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626" y="103240"/>
            <a:ext cx="4198373" cy="6567858"/>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76980" y="115457"/>
            <a:ext cx="5530646" cy="6555641"/>
          </a:xfrm>
          <a:prstGeom prst="rect">
            <a:avLst/>
          </a:prstGeom>
        </p:spPr>
        <p:txBody>
          <a:bodyPr wrap="square">
            <a:spAutoFit/>
          </a:bodyPr>
          <a:lstStyle/>
          <a:p>
            <a:pPr lvl="0"/>
            <a:endParaRPr lang="tr-TR" sz="1400" dirty="0">
              <a:solidFill>
                <a:prstClr val="white"/>
              </a:solidFill>
            </a:endParaRPr>
          </a:p>
          <a:p>
            <a:pPr lvl="0"/>
            <a:r>
              <a:rPr lang="tr-TR" sz="1400" dirty="0" smtClean="0">
                <a:solidFill>
                  <a:prstClr val="white"/>
                </a:solidFill>
              </a:rPr>
              <a:t>OKULUMUZUN TARİHÇESİ</a:t>
            </a:r>
            <a:endParaRPr lang="tr-TR" sz="1400" dirty="0">
              <a:solidFill>
                <a:prstClr val="white"/>
              </a:solidFill>
            </a:endParaRPr>
          </a:p>
          <a:p>
            <a:pPr lvl="0"/>
            <a:endParaRPr lang="tr-TR" sz="1400" dirty="0">
              <a:solidFill>
                <a:prstClr val="white"/>
              </a:solidFill>
            </a:endParaRPr>
          </a:p>
          <a:p>
            <a:pPr lvl="0"/>
            <a:r>
              <a:rPr lang="tr-TR" sz="1400" dirty="0">
                <a:solidFill>
                  <a:prstClr val="white"/>
                </a:solidFill>
              </a:rPr>
              <a:t>          Okulumuz, eğitim öğretime 10/09/2001’de Sağlık Bakanlığına bağlı olarak bir apartmanın 2 katı kiralanarak başlamıştır. İlk mezunlarını 2004 yılında vermiştir.</a:t>
            </a:r>
          </a:p>
          <a:p>
            <a:pPr lvl="0"/>
            <a:endParaRPr lang="tr-TR" sz="1400" dirty="0">
              <a:solidFill>
                <a:prstClr val="white"/>
              </a:solidFill>
            </a:endParaRPr>
          </a:p>
          <a:p>
            <a:pPr lvl="0"/>
            <a:r>
              <a:rPr lang="tr-TR" sz="1400" dirty="0">
                <a:solidFill>
                  <a:prstClr val="white"/>
                </a:solidFill>
              </a:rPr>
              <a:t>2004 yılında BTSO Endüstri Meslek Lisesinin zemin katına taşınmış 15/09/2007’ye kadar burada eğitim öğretime devam etmiştir. Açılışta yalnızca Anestezi ve </a:t>
            </a:r>
            <a:r>
              <a:rPr lang="tr-TR" sz="1400" dirty="0" err="1">
                <a:solidFill>
                  <a:prstClr val="white"/>
                </a:solidFill>
              </a:rPr>
              <a:t>Reanimasyon</a:t>
            </a:r>
            <a:r>
              <a:rPr lang="tr-TR" sz="1400" dirty="0">
                <a:solidFill>
                  <a:prstClr val="white"/>
                </a:solidFill>
              </a:rPr>
              <a:t> alanında öğrencisi olan okulumuz 2005-2006 Eğitim Öğretim yılında Tıbbi Laboratuvar alanında da öğrenci yetiştirmeye başlamıştır.</a:t>
            </a:r>
          </a:p>
          <a:p>
            <a:pPr lvl="0"/>
            <a:endParaRPr lang="tr-TR" sz="1400" dirty="0">
              <a:solidFill>
                <a:prstClr val="white"/>
              </a:solidFill>
            </a:endParaRPr>
          </a:p>
          <a:p>
            <a:pPr lvl="0"/>
            <a:r>
              <a:rPr lang="tr-TR" sz="1400" dirty="0">
                <a:solidFill>
                  <a:prstClr val="white"/>
                </a:solidFill>
              </a:rPr>
              <a:t>05/05/2006’da Milli Eğitim Bakanlığına devredildikten sonra 2010-2011 Eğitim Öğretim yılında Anadolu Sağlık Meslek Lisesi statüsüne kavuşmuştur. Yine bu yıldan itibaren Hemşirelik alanında da eğitim vermeye başlamıştır.</a:t>
            </a:r>
          </a:p>
          <a:p>
            <a:pPr lvl="0"/>
            <a:endParaRPr lang="tr-TR" sz="1400" dirty="0">
              <a:solidFill>
                <a:prstClr val="white"/>
              </a:solidFill>
            </a:endParaRPr>
          </a:p>
          <a:p>
            <a:pPr lvl="0"/>
            <a:r>
              <a:rPr lang="tr-TR" sz="1400" dirty="0">
                <a:solidFill>
                  <a:prstClr val="white"/>
                </a:solidFill>
              </a:rPr>
              <a:t>15/09/2007’den itibaren kendi binasına taşınmıştır</a:t>
            </a:r>
            <a:r>
              <a:rPr lang="tr-TR" sz="1400" dirty="0" smtClean="0">
                <a:solidFill>
                  <a:prstClr val="white"/>
                </a:solidFill>
              </a:rPr>
              <a:t>..</a:t>
            </a:r>
            <a:endParaRPr lang="tr-TR" sz="1400" dirty="0">
              <a:solidFill>
                <a:prstClr val="white"/>
              </a:solidFill>
            </a:endParaRPr>
          </a:p>
          <a:p>
            <a:pPr lvl="0"/>
            <a:r>
              <a:rPr lang="tr-TR" sz="1400" dirty="0">
                <a:solidFill>
                  <a:prstClr val="white"/>
                </a:solidFill>
              </a:rPr>
              <a:t>2014 yılında sağlık meslek liselerinde devam eden alanların kademeli olarak kapatılmasına karar verilmiş, bu alanların yerine sağlık hizmetleri alanı açılmıştır. 2014-2015 yılından itibaren de okulumuz, Lokman Hekim Mesleki ve Teknik Anadolu Lisesi adını almıştır</a:t>
            </a:r>
          </a:p>
          <a:p>
            <a:pPr lvl="0"/>
            <a:endParaRPr lang="tr-TR" sz="1400" dirty="0">
              <a:solidFill>
                <a:prstClr val="white"/>
              </a:solidFill>
            </a:endParaRPr>
          </a:p>
          <a:p>
            <a:pPr lvl="0"/>
            <a:r>
              <a:rPr lang="tr-TR" sz="1400" dirty="0">
                <a:solidFill>
                  <a:prstClr val="white"/>
                </a:solidFill>
              </a:rPr>
              <a:t>2016-2017 yılı itibariyle okulumuzda Acil Sağlık Hizmetleri, Anestezi ve </a:t>
            </a:r>
            <a:r>
              <a:rPr lang="tr-TR" sz="1400" dirty="0" err="1">
                <a:solidFill>
                  <a:prstClr val="white"/>
                </a:solidFill>
              </a:rPr>
              <a:t>Reanimasyon</a:t>
            </a:r>
            <a:r>
              <a:rPr lang="tr-TR" sz="1400" dirty="0">
                <a:solidFill>
                  <a:prstClr val="white"/>
                </a:solidFill>
              </a:rPr>
              <a:t>, Diş Protez, Hemşirelik, Tıbbi Laboratuvar ve Sağlık Hizmetleri  olmak üzere 6 alanda eğitim öğretim verilmektedir.</a:t>
            </a:r>
          </a:p>
          <a:p>
            <a:pPr lvl="0"/>
            <a:endParaRPr lang="tr-TR" sz="1400" dirty="0">
              <a:solidFill>
                <a:prstClr val="white"/>
              </a:solidFill>
            </a:endParaRPr>
          </a:p>
          <a:p>
            <a:pPr lvl="0"/>
            <a:r>
              <a:rPr lang="tr-TR" sz="1400" dirty="0">
                <a:solidFill>
                  <a:prstClr val="white"/>
                </a:solidFill>
              </a:rPr>
              <a:t>2017-2018 eğitim öğretim yılında sadece Sağlık Hizmetleri alanında hizmet vermektedir</a:t>
            </a:r>
          </a:p>
        </p:txBody>
      </p:sp>
    </p:spTree>
    <p:extLst>
      <p:ext uri="{BB962C8B-B14F-4D97-AF65-F5344CB8AC3E}">
        <p14:creationId xmlns:p14="http://schemas.microsoft.com/office/powerpoint/2010/main" val="18432810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KIZ VOLEYBOL TAKIMINDA İLÇE BİRİNCİSİYİZ</a:t>
            </a:r>
            <a:r>
              <a:rPr lang="tr-TR" dirty="0" smtClean="0">
                <a:sym typeface="Wingdings" pitchFamily="2" charset="2"/>
              </a:rPr>
              <a:t></a:t>
            </a:r>
            <a:endParaRPr lang="tr-TR" dirty="0"/>
          </a:p>
        </p:txBody>
      </p:sp>
      <p:pic>
        <p:nvPicPr>
          <p:cNvPr id="4098" name="Picture 2" descr="C:\Users\Rehberlik\Desktop\17193446_IMG_877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962" y="1609725"/>
            <a:ext cx="8347586" cy="484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94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BAŞARI TABLOMUZ</a:t>
            </a:r>
            <a:br>
              <a:rPr lang="tr-TR" dirty="0"/>
            </a:br>
            <a:endParaRPr lang="tr-TR" dirty="0"/>
          </a:p>
        </p:txBody>
      </p:sp>
      <p:sp>
        <p:nvSpPr>
          <p:cNvPr id="3" name="İçerik Yer Tutucusu 2"/>
          <p:cNvSpPr>
            <a:spLocks noGrp="1"/>
          </p:cNvSpPr>
          <p:nvPr>
            <p:ph idx="1"/>
          </p:nvPr>
        </p:nvSpPr>
        <p:spPr>
          <a:xfrm>
            <a:off x="377313" y="1358694"/>
            <a:ext cx="7842250" cy="4846320"/>
          </a:xfrm>
        </p:spPr>
        <p:txBody>
          <a:bodyPr/>
          <a:lstStyle/>
          <a:p>
            <a:r>
              <a:rPr lang="tr-TR" dirty="0" smtClean="0"/>
              <a:t>Mimarlık</a:t>
            </a:r>
          </a:p>
          <a:p>
            <a:r>
              <a:rPr lang="tr-TR" dirty="0" smtClean="0"/>
              <a:t>Makine Mühendisliği</a:t>
            </a:r>
          </a:p>
          <a:p>
            <a:r>
              <a:rPr lang="tr-TR" dirty="0" smtClean="0"/>
              <a:t>İngiliz Dili ve Edebiyatı(İngilizce)</a:t>
            </a:r>
          </a:p>
          <a:p>
            <a:r>
              <a:rPr lang="tr-TR" dirty="0" smtClean="0"/>
              <a:t>Ebelik </a:t>
            </a:r>
          </a:p>
          <a:p>
            <a:r>
              <a:rPr lang="tr-TR" dirty="0" smtClean="0"/>
              <a:t>Siyaset Bilim ve Kamu Yönetimi</a:t>
            </a:r>
          </a:p>
          <a:p>
            <a:r>
              <a:rPr lang="tr-TR" dirty="0" smtClean="0"/>
              <a:t>Gastronomi ve Mutfak Sanatları</a:t>
            </a:r>
          </a:p>
          <a:p>
            <a:r>
              <a:rPr lang="tr-TR" dirty="0" smtClean="0"/>
              <a:t>Hemşirelik</a:t>
            </a:r>
          </a:p>
          <a:p>
            <a:r>
              <a:rPr lang="tr-TR" dirty="0"/>
              <a:t>S</a:t>
            </a:r>
            <a:r>
              <a:rPr lang="tr-TR" dirty="0" smtClean="0"/>
              <a:t>ınıf öğretmenliği</a:t>
            </a:r>
          </a:p>
          <a:p>
            <a:r>
              <a:rPr lang="tr-TR" dirty="0" smtClean="0"/>
              <a:t>İktisat</a:t>
            </a:r>
          </a:p>
          <a:p>
            <a:r>
              <a:rPr lang="tr-TR" dirty="0" smtClean="0"/>
              <a:t>Rehberlik ve </a:t>
            </a:r>
            <a:r>
              <a:rPr lang="tr-TR" dirty="0"/>
              <a:t>P</a:t>
            </a:r>
            <a:r>
              <a:rPr lang="tr-TR" dirty="0" smtClean="0"/>
              <a:t>sikolojik </a:t>
            </a:r>
            <a:r>
              <a:rPr lang="tr-TR" dirty="0"/>
              <a:t>D</a:t>
            </a:r>
            <a:r>
              <a:rPr lang="tr-TR" dirty="0" smtClean="0"/>
              <a:t>anışmanlık</a:t>
            </a:r>
            <a:endParaRPr lang="tr-TR" dirty="0"/>
          </a:p>
        </p:txBody>
      </p:sp>
    </p:spTree>
    <p:extLst>
      <p:ext uri="{BB962C8B-B14F-4D97-AF65-F5344CB8AC3E}">
        <p14:creationId xmlns:p14="http://schemas.microsoft.com/office/powerpoint/2010/main" val="2570202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96414" y="1345013"/>
            <a:ext cx="8273845" cy="424731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SAĞLIK HİZMETLERİ ALANI ÖĞRENCİLERİNİN EK PUANLA GİDEBİLECEĞİ ÖNLİSANS BÖLÜMLERİ</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85482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50982" t="50416" b="20417"/>
          <a:stretch/>
        </p:blipFill>
        <p:spPr>
          <a:xfrm>
            <a:off x="242888" y="185736"/>
            <a:ext cx="2376525" cy="2000251"/>
          </a:xfrm>
          <a:prstGeom prst="rect">
            <a:avLst/>
          </a:prstGeom>
        </p:spPr>
      </p:pic>
      <p:sp>
        <p:nvSpPr>
          <p:cNvPr id="5" name="Metin kutusu 4"/>
          <p:cNvSpPr txBox="1"/>
          <p:nvPr/>
        </p:nvSpPr>
        <p:spPr>
          <a:xfrm>
            <a:off x="885968" y="831918"/>
            <a:ext cx="1090363" cy="707886"/>
          </a:xfrm>
          <a:prstGeom prst="rect">
            <a:avLst/>
          </a:prstGeom>
          <a:noFill/>
        </p:spPr>
        <p:txBody>
          <a:bodyPr wrap="none" rtlCol="0">
            <a:spAutoFit/>
          </a:bodyPr>
          <a:lstStyle/>
          <a:p>
            <a:r>
              <a:rPr lang="tr-TR" sz="4000" b="1" dirty="0" smtClean="0">
                <a:solidFill>
                  <a:schemeClr val="accent6">
                    <a:lumMod val="50000"/>
                  </a:schemeClr>
                </a:solidFill>
              </a:rPr>
              <a:t>OBP</a:t>
            </a:r>
            <a:endParaRPr lang="tr-TR" sz="4000" b="1" dirty="0">
              <a:solidFill>
                <a:schemeClr val="accent6">
                  <a:lumMod val="50000"/>
                </a:schemeClr>
              </a:solidFill>
            </a:endParaRPr>
          </a:p>
        </p:txBody>
      </p:sp>
      <p:sp>
        <p:nvSpPr>
          <p:cNvPr id="7" name="Dikdörtgen 6"/>
          <p:cNvSpPr/>
          <p:nvPr/>
        </p:nvSpPr>
        <p:spPr>
          <a:xfrm>
            <a:off x="2819581" y="1001195"/>
            <a:ext cx="6326475" cy="369332"/>
          </a:xfrm>
          <a:prstGeom prst="rect">
            <a:avLst/>
          </a:prstGeom>
        </p:spPr>
        <p:txBody>
          <a:bodyPr wrap="none">
            <a:spAutoFit/>
          </a:bodyPr>
          <a:lstStyle/>
          <a:p>
            <a:r>
              <a:rPr lang="tr-TR" b="1" dirty="0" smtClean="0"/>
              <a:t>ORTAÖĞRETİM BAŞARI PUANI (OBP) </a:t>
            </a:r>
            <a:r>
              <a:rPr lang="tr-TR" b="1" dirty="0"/>
              <a:t>NASIL HESAPLANACAKTIR? </a:t>
            </a:r>
          </a:p>
        </p:txBody>
      </p:sp>
      <p:sp>
        <p:nvSpPr>
          <p:cNvPr id="9" name="Metin kutusu 8"/>
          <p:cNvSpPr txBox="1"/>
          <p:nvPr/>
        </p:nvSpPr>
        <p:spPr>
          <a:xfrm>
            <a:off x="1431149" y="2772383"/>
            <a:ext cx="7177829" cy="2585323"/>
          </a:xfrm>
          <a:prstGeom prst="rect">
            <a:avLst/>
          </a:prstGeom>
          <a:noFill/>
        </p:spPr>
        <p:txBody>
          <a:bodyPr wrap="square" rtlCol="0">
            <a:spAutoFit/>
          </a:bodyPr>
          <a:lstStyle/>
          <a:p>
            <a:endParaRPr lang="fi-FI" dirty="0"/>
          </a:p>
          <a:p>
            <a:r>
              <a:rPr lang="tr-TR" dirty="0" smtClean="0"/>
              <a:t>OBP                                    </a:t>
            </a:r>
            <a:r>
              <a:rPr lang="fi-FI" dirty="0" smtClean="0"/>
              <a:t>DÖRT </a:t>
            </a:r>
            <a:r>
              <a:rPr lang="fi-FI" dirty="0"/>
              <a:t>YILIN ORTALAMASI(80) X </a:t>
            </a:r>
            <a:r>
              <a:rPr lang="fi-FI" dirty="0" smtClean="0"/>
              <a:t>5=400</a:t>
            </a:r>
            <a:endParaRPr lang="tr-TR" dirty="0" smtClean="0"/>
          </a:p>
          <a:p>
            <a:endParaRPr lang="tr-TR" dirty="0"/>
          </a:p>
          <a:p>
            <a:r>
              <a:rPr lang="tr-TR" dirty="0" smtClean="0"/>
              <a:t>                                       400X0.12=</a:t>
            </a:r>
          </a:p>
          <a:p>
            <a:endParaRPr lang="tr-TR" dirty="0"/>
          </a:p>
          <a:p>
            <a:endParaRPr lang="tr-TR" dirty="0" smtClean="0"/>
          </a:p>
          <a:p>
            <a:r>
              <a:rPr lang="tr-TR" dirty="0" smtClean="0"/>
              <a:t>TÜM LİSE TÜRLERİ İÇİN UYGULANAN KATSAYIDIR.</a:t>
            </a:r>
          </a:p>
          <a:p>
            <a:r>
              <a:rPr lang="tr-TR" dirty="0" smtClean="0"/>
              <a:t>LİSANS VE SAĞLIK HİZMETLERİ ALANI DIŞINDA Kİ ÖNLİSANS BÖLÜMLERİ İÇİN KULLANILIR.</a:t>
            </a:r>
            <a:endParaRPr lang="fi-FI" dirty="0"/>
          </a:p>
        </p:txBody>
      </p:sp>
      <p:sp>
        <p:nvSpPr>
          <p:cNvPr id="10" name="Sağ Ok 9"/>
          <p:cNvSpPr/>
          <p:nvPr/>
        </p:nvSpPr>
        <p:spPr>
          <a:xfrm>
            <a:off x="1976331" y="3200401"/>
            <a:ext cx="1556425" cy="116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5398851" y="3435538"/>
            <a:ext cx="1070042" cy="6987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48</a:t>
            </a:r>
            <a:endParaRPr lang="tr-TR" dirty="0"/>
          </a:p>
        </p:txBody>
      </p:sp>
    </p:spTree>
    <p:extLst>
      <p:ext uri="{BB962C8B-B14F-4D97-AF65-F5344CB8AC3E}">
        <p14:creationId xmlns:p14="http://schemas.microsoft.com/office/powerpoint/2010/main" val="4190342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49375" r="49607" b="18958"/>
          <a:stretch/>
        </p:blipFill>
        <p:spPr>
          <a:xfrm>
            <a:off x="142837" y="0"/>
            <a:ext cx="2443201" cy="2171700"/>
          </a:xfrm>
          <a:prstGeom prst="rect">
            <a:avLst/>
          </a:prstGeom>
        </p:spPr>
      </p:pic>
      <p:sp>
        <p:nvSpPr>
          <p:cNvPr id="5" name="Metin kutusu 4"/>
          <p:cNvSpPr txBox="1"/>
          <p:nvPr/>
        </p:nvSpPr>
        <p:spPr>
          <a:xfrm>
            <a:off x="610064" y="824240"/>
            <a:ext cx="1508746" cy="523220"/>
          </a:xfrm>
          <a:prstGeom prst="rect">
            <a:avLst/>
          </a:prstGeom>
          <a:noFill/>
        </p:spPr>
        <p:txBody>
          <a:bodyPr wrap="none" rtlCol="0">
            <a:spAutoFit/>
          </a:bodyPr>
          <a:lstStyle/>
          <a:p>
            <a:r>
              <a:rPr lang="tr-TR" sz="2800" b="1" dirty="0" smtClean="0"/>
              <a:t>EK PUAN</a:t>
            </a:r>
            <a:endParaRPr lang="tr-TR" sz="2800" b="1" dirty="0"/>
          </a:p>
        </p:txBody>
      </p:sp>
      <p:sp>
        <p:nvSpPr>
          <p:cNvPr id="6" name="Dikdörtgen 5"/>
          <p:cNvSpPr/>
          <p:nvPr/>
        </p:nvSpPr>
        <p:spPr>
          <a:xfrm>
            <a:off x="285750" y="2171700"/>
            <a:ext cx="9201150" cy="3170099"/>
          </a:xfrm>
          <a:prstGeom prst="rect">
            <a:avLst/>
          </a:prstGeom>
        </p:spPr>
        <p:txBody>
          <a:bodyPr wrap="square">
            <a:spAutoFit/>
          </a:bodyPr>
          <a:lstStyle/>
          <a:p>
            <a:pPr algn="just">
              <a:lnSpc>
                <a:spcPct val="125000"/>
              </a:lnSpc>
            </a:pPr>
            <a:r>
              <a:rPr lang="tr-TR" sz="1600" dirty="0" smtClean="0"/>
              <a:t>SADECE İKİ YILLIK SAĞLIK  HİZMETLERİ ALANI İLE İLGİLİ ÖNLİSANS BÖLÜMLERİNDE VERİLECEKTİR…..</a:t>
            </a:r>
          </a:p>
          <a:p>
            <a:pPr algn="just">
              <a:lnSpc>
                <a:spcPct val="125000"/>
              </a:lnSpc>
            </a:pPr>
            <a:endParaRPr lang="tr-TR" sz="1600" dirty="0"/>
          </a:p>
          <a:p>
            <a:pPr algn="just">
              <a:lnSpc>
                <a:spcPct val="125000"/>
              </a:lnSpc>
            </a:pPr>
            <a:endParaRPr lang="tr-TR" sz="1600" dirty="0" smtClean="0"/>
          </a:p>
          <a:p>
            <a:pPr algn="just">
              <a:lnSpc>
                <a:spcPct val="125000"/>
              </a:lnSpc>
            </a:pPr>
            <a:r>
              <a:rPr lang="tr-TR" sz="2000" dirty="0" smtClean="0"/>
              <a:t>EK PUAN  HESAPLAMA                DÖRT YILIN ORTALAMASI(80) X 5=400</a:t>
            </a:r>
          </a:p>
          <a:p>
            <a:pPr algn="just">
              <a:lnSpc>
                <a:spcPct val="125000"/>
              </a:lnSpc>
            </a:pPr>
            <a:endParaRPr lang="tr-TR" sz="2000" dirty="0" smtClean="0"/>
          </a:p>
          <a:p>
            <a:pPr algn="just">
              <a:lnSpc>
                <a:spcPct val="125000"/>
              </a:lnSpc>
            </a:pPr>
            <a:r>
              <a:rPr lang="tr-TR" sz="2000" dirty="0" smtClean="0"/>
              <a:t>                                                          400X0.18=</a:t>
            </a:r>
          </a:p>
          <a:p>
            <a:pPr algn="just">
              <a:lnSpc>
                <a:spcPct val="125000"/>
              </a:lnSpc>
            </a:pPr>
            <a:endParaRPr lang="tr-TR" sz="2000" dirty="0"/>
          </a:p>
          <a:p>
            <a:pPr algn="just">
              <a:lnSpc>
                <a:spcPct val="125000"/>
              </a:lnSpc>
            </a:pPr>
            <a:endParaRPr lang="tr-TR" sz="1600" dirty="0" smtClean="0"/>
          </a:p>
          <a:p>
            <a:pPr algn="just">
              <a:lnSpc>
                <a:spcPct val="125000"/>
              </a:lnSpc>
            </a:pPr>
            <a:endParaRPr lang="tr-TR" sz="1600" dirty="0"/>
          </a:p>
        </p:txBody>
      </p:sp>
      <p:sp>
        <p:nvSpPr>
          <p:cNvPr id="2" name="Sağ Ok 1"/>
          <p:cNvSpPr/>
          <p:nvPr/>
        </p:nvSpPr>
        <p:spPr>
          <a:xfrm>
            <a:off x="2976665" y="3253318"/>
            <a:ext cx="612842" cy="191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p:nvPr/>
        </p:nvSpPr>
        <p:spPr>
          <a:xfrm>
            <a:off x="6099243" y="3877384"/>
            <a:ext cx="1254868" cy="443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72</a:t>
            </a:r>
            <a:endParaRPr lang="tr-TR" dirty="0"/>
          </a:p>
        </p:txBody>
      </p:sp>
    </p:spTree>
    <p:extLst>
      <p:ext uri="{BB962C8B-B14F-4D97-AF65-F5344CB8AC3E}">
        <p14:creationId xmlns:p14="http://schemas.microsoft.com/office/powerpoint/2010/main" val="1268568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1274" y="305292"/>
            <a:ext cx="7842250" cy="1143000"/>
          </a:xfrm>
        </p:spPr>
        <p:txBody>
          <a:bodyPr>
            <a:normAutofit/>
          </a:bodyPr>
          <a:lstStyle/>
          <a:p>
            <a:r>
              <a:rPr lang="tr-TR" sz="2800" dirty="0" smtClean="0"/>
              <a:t>SAĞLIK HİZMETLERİ ALANININ EK PUANLA GİDEBİLECEĞİ ÖNLİSANS BÖLÜMLERİ</a:t>
            </a:r>
            <a:endParaRPr lang="tr-TR" sz="2800" dirty="0"/>
          </a:p>
        </p:txBody>
      </p:sp>
      <p:sp>
        <p:nvSpPr>
          <p:cNvPr id="3" name="İçerik Yer Tutucusu 2"/>
          <p:cNvSpPr>
            <a:spLocks noGrp="1"/>
          </p:cNvSpPr>
          <p:nvPr>
            <p:ph idx="1"/>
          </p:nvPr>
        </p:nvSpPr>
        <p:spPr/>
        <p:txBody>
          <a:bodyPr>
            <a:normAutofit fontScale="85000" lnSpcReduction="20000"/>
          </a:bodyPr>
          <a:lstStyle/>
          <a:p>
            <a:r>
              <a:rPr lang="tr-TR" sz="2100" dirty="0" smtClean="0"/>
              <a:t>ANESTEZİ</a:t>
            </a:r>
          </a:p>
          <a:p>
            <a:r>
              <a:rPr lang="tr-TR" sz="2100" dirty="0" smtClean="0"/>
              <a:t>İLK VE ACİL YARDIM</a:t>
            </a:r>
          </a:p>
          <a:p>
            <a:r>
              <a:rPr lang="tr-TR" sz="2100" dirty="0" smtClean="0"/>
              <a:t>PATOLOJİ</a:t>
            </a:r>
          </a:p>
          <a:p>
            <a:r>
              <a:rPr lang="tr-TR" sz="2100" dirty="0" smtClean="0"/>
              <a:t>TIBBİ GÖRÜNTÜLEME</a:t>
            </a:r>
          </a:p>
          <a:p>
            <a:r>
              <a:rPr lang="tr-TR" sz="2100" dirty="0" smtClean="0"/>
              <a:t>RADYOTERAPİ</a:t>
            </a:r>
          </a:p>
          <a:p>
            <a:r>
              <a:rPr lang="tr-TR" sz="2100" dirty="0" smtClean="0"/>
              <a:t>DİYALİZ</a:t>
            </a:r>
          </a:p>
          <a:p>
            <a:r>
              <a:rPr lang="tr-TR" sz="2100" dirty="0" smtClean="0"/>
              <a:t>TIBBİ LABORATUVAR</a:t>
            </a:r>
          </a:p>
          <a:p>
            <a:r>
              <a:rPr lang="tr-TR" sz="2100" dirty="0" smtClean="0"/>
              <a:t>ODYOMETRİ</a:t>
            </a:r>
          </a:p>
          <a:p>
            <a:r>
              <a:rPr lang="tr-TR" sz="2100" dirty="0" smtClean="0"/>
              <a:t>AĞIZ VE DİŞ SAĞLIĞI</a:t>
            </a:r>
          </a:p>
          <a:p>
            <a:r>
              <a:rPr lang="tr-TR" sz="2100" dirty="0" smtClean="0"/>
              <a:t>OPTİSYENLİK</a:t>
            </a:r>
          </a:p>
          <a:p>
            <a:r>
              <a:rPr lang="tr-TR" sz="2100" dirty="0" smtClean="0"/>
              <a:t>OTOPSİ YARDIMCILIĞI</a:t>
            </a:r>
          </a:p>
          <a:p>
            <a:r>
              <a:rPr lang="tr-TR" sz="2100" dirty="0" smtClean="0"/>
              <a:t>AMELİYATHANE HİZMETLERİ</a:t>
            </a:r>
          </a:p>
          <a:p>
            <a:r>
              <a:rPr lang="tr-TR" sz="2100" dirty="0" smtClean="0"/>
              <a:t>TIBBİ DÖKÜMANTASYON VE SEKRETERLİK</a:t>
            </a:r>
          </a:p>
          <a:p>
            <a:r>
              <a:rPr lang="tr-TR" sz="2100" dirty="0" smtClean="0"/>
              <a:t>ACİL YARDIM VE AFET YÖNETİMİ</a:t>
            </a:r>
          </a:p>
          <a:p>
            <a:r>
              <a:rPr lang="tr-TR" sz="2100" dirty="0" smtClean="0"/>
              <a:t>FİZYOTERAPİ</a:t>
            </a:r>
          </a:p>
          <a:p>
            <a:r>
              <a:rPr lang="tr-TR" sz="2100" dirty="0" smtClean="0"/>
              <a:t>EVDE HASTA BAKIM</a:t>
            </a:r>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259459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476250"/>
            <a:ext cx="1560513" cy="574675"/>
          </a:xfrm>
        </p:spPr>
        <p:txBody>
          <a:bodyPr>
            <a:noAutofit/>
          </a:bodyPr>
          <a:lstStyle/>
          <a:p>
            <a:pPr fontAlgn="b"/>
            <a:r>
              <a:rPr lang="tr-TR" sz="1800" b="1" dirty="0" err="1" smtClean="0"/>
              <a:t>Tyt</a:t>
            </a:r>
            <a:r>
              <a:rPr lang="tr-TR" sz="1800" b="1" dirty="0" smtClean="0"/>
              <a:t/>
            </a:r>
            <a:br>
              <a:rPr lang="tr-TR" sz="1800" b="1" dirty="0" smtClean="0"/>
            </a:br>
            <a:endParaRPr lang="tr-TR" sz="1800" b="1" dirty="0"/>
          </a:p>
        </p:txBody>
      </p:sp>
      <p:sp>
        <p:nvSpPr>
          <p:cNvPr id="3" name="İçerik Yer Tutucusu 2"/>
          <p:cNvSpPr>
            <a:spLocks noGrp="1"/>
          </p:cNvSpPr>
          <p:nvPr>
            <p:ph idx="4294967295"/>
          </p:nvPr>
        </p:nvSpPr>
        <p:spPr>
          <a:xfrm>
            <a:off x="0" y="914400"/>
            <a:ext cx="6630988" cy="4738688"/>
          </a:xfrm>
        </p:spPr>
        <p:txBody>
          <a:bodyPr>
            <a:normAutofit/>
          </a:bodyPr>
          <a:lstStyle/>
          <a:p>
            <a:r>
              <a:rPr lang="tr-TR" b="1" u="sng" dirty="0"/>
              <a:t>Anestezi Bölümü Tanıtımı:</a:t>
            </a:r>
            <a:r>
              <a:rPr lang="tr-TR" dirty="0"/>
              <a:t/>
            </a:r>
            <a:br>
              <a:rPr lang="tr-TR" dirty="0"/>
            </a:br>
            <a:r>
              <a:rPr lang="tr-TR" dirty="0"/>
              <a:t>Anestezi programının amacı ameliyatlarda anestezi işlerinde hekime yardımcı olacak sağlık elemanı yetiştirmektedir. Anestezi teknikeri devlete, üniversitelere veya özel kişilere ait hastanelerde çalışır. Bu alanda yetişmiş elemana ülkemizde büyük ihtiyaç olduğundan mezunlarının hemen iş bulmaları mümkündür.</a:t>
            </a:r>
            <a:br>
              <a:rPr lang="tr-TR" dirty="0"/>
            </a:br>
            <a:r>
              <a:rPr lang="tr-TR" dirty="0"/>
              <a:t/>
            </a:r>
            <a:br>
              <a:rPr lang="tr-TR" dirty="0"/>
            </a:br>
            <a:r>
              <a:rPr lang="tr-TR" sz="2400" u="sng" dirty="0" smtClean="0"/>
              <a:t>DGS İLE GEÇİŞ: HEMŞİRELİK, ACİL YARDIM VE AFET YÖNETİMİ</a:t>
            </a:r>
            <a:endParaRPr lang="tr-TR" sz="2400" u="sng" dirty="0"/>
          </a:p>
        </p:txBody>
      </p:sp>
      <p:pic>
        <p:nvPicPr>
          <p:cNvPr id="4" name="Resim 3" descr="anestezi ne iş yapa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6517041" y="1051374"/>
            <a:ext cx="2641730" cy="4465861"/>
          </a:xfrm>
          <a:prstGeom prst="rect">
            <a:avLst/>
          </a:prstGeom>
          <a:noFill/>
          <a:ln>
            <a:noFill/>
          </a:ln>
        </p:spPr>
      </p:pic>
      <p:sp>
        <p:nvSpPr>
          <p:cNvPr id="5" name="Metin kutusu 4"/>
          <p:cNvSpPr txBox="1"/>
          <p:nvPr/>
        </p:nvSpPr>
        <p:spPr>
          <a:xfrm>
            <a:off x="194471" y="5484404"/>
            <a:ext cx="7020780" cy="369332"/>
          </a:xfrm>
          <a:prstGeom prst="rect">
            <a:avLst/>
          </a:prstGeom>
          <a:noFill/>
        </p:spPr>
        <p:txBody>
          <a:bodyPr wrap="square" rtlCol="0">
            <a:spAutoFit/>
          </a:bodyPr>
          <a:lstStyle/>
          <a:p>
            <a:r>
              <a:rPr lang="tr-TR" b="1" dirty="0" smtClean="0">
                <a:solidFill>
                  <a:prstClr val="white"/>
                </a:solidFill>
              </a:rPr>
              <a:t>EN YÜKSEK 3 </a:t>
            </a:r>
            <a:r>
              <a:rPr lang="tr-TR" dirty="0" smtClean="0">
                <a:solidFill>
                  <a:prstClr val="white"/>
                </a:solidFill>
              </a:rPr>
              <a:t>EGE(324)   ANKARA(316) MARMARA (315)</a:t>
            </a:r>
            <a:endParaRPr lang="tr-TR" dirty="0">
              <a:solidFill>
                <a:prstClr val="white"/>
              </a:solidFill>
            </a:endParaRPr>
          </a:p>
        </p:txBody>
      </p:sp>
      <p:sp>
        <p:nvSpPr>
          <p:cNvPr id="9" name="Metin kutusu 8"/>
          <p:cNvSpPr txBox="1"/>
          <p:nvPr/>
        </p:nvSpPr>
        <p:spPr>
          <a:xfrm>
            <a:off x="311484" y="5903113"/>
            <a:ext cx="6786754" cy="369332"/>
          </a:xfrm>
          <a:prstGeom prst="rect">
            <a:avLst/>
          </a:prstGeom>
          <a:noFill/>
        </p:spPr>
        <p:txBody>
          <a:bodyPr wrap="square" rtlCol="0">
            <a:spAutoFit/>
          </a:bodyPr>
          <a:lstStyle/>
          <a:p>
            <a:r>
              <a:rPr lang="tr-TR" dirty="0" smtClean="0">
                <a:solidFill>
                  <a:prstClr val="white"/>
                </a:solidFill>
              </a:rPr>
              <a:t>EN DÜŞÜK 3  SÜTÇÜ İMAM (279) KAFKAS (270) KAFKAS İÖ(266)</a:t>
            </a:r>
            <a:endParaRPr lang="tr-TR" dirty="0">
              <a:solidFill>
                <a:prstClr val="white"/>
              </a:solidFill>
            </a:endParaRPr>
          </a:p>
        </p:txBody>
      </p:sp>
      <p:sp>
        <p:nvSpPr>
          <p:cNvPr id="10" name="Metin kutusu 9"/>
          <p:cNvSpPr txBox="1"/>
          <p:nvPr/>
        </p:nvSpPr>
        <p:spPr>
          <a:xfrm>
            <a:off x="7371269" y="5764613"/>
            <a:ext cx="1787502" cy="646331"/>
          </a:xfrm>
          <a:prstGeom prst="rect">
            <a:avLst/>
          </a:prstGeom>
          <a:noFill/>
        </p:spPr>
        <p:txBody>
          <a:bodyPr wrap="square" rtlCol="0">
            <a:spAutoFit/>
          </a:bodyPr>
          <a:lstStyle/>
          <a:p>
            <a:r>
              <a:rPr lang="tr-TR" dirty="0" smtClean="0">
                <a:solidFill>
                  <a:prstClr val="white"/>
                </a:solidFill>
              </a:rPr>
              <a:t>TOPLAM:37 ÜNİVERSİTE</a:t>
            </a:r>
            <a:endParaRPr lang="tr-TR" dirty="0">
              <a:solidFill>
                <a:prstClr val="white"/>
              </a:solidFill>
            </a:endParaRPr>
          </a:p>
        </p:txBody>
      </p:sp>
      <p:sp>
        <p:nvSpPr>
          <p:cNvPr id="8" name="Dikdörtgen 7"/>
          <p:cNvSpPr/>
          <p:nvPr/>
        </p:nvSpPr>
        <p:spPr>
          <a:xfrm>
            <a:off x="0" y="6393282"/>
            <a:ext cx="9906000" cy="404664"/>
          </a:xfrm>
          <a:prstGeom prst="rect">
            <a:avLst/>
          </a:prstGeom>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323085247"/>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6">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382588"/>
            <a:ext cx="982663" cy="1455738"/>
          </a:xfrm>
        </p:spPr>
        <p:txBody>
          <a:bodyPr/>
          <a:lstStyle/>
          <a:p>
            <a:r>
              <a:rPr lang="tr-TR" dirty="0" err="1" smtClean="0"/>
              <a:t>Tyt</a:t>
            </a:r>
            <a:endParaRPr lang="tr-TR" dirty="0"/>
          </a:p>
        </p:txBody>
      </p:sp>
      <p:sp>
        <p:nvSpPr>
          <p:cNvPr id="3" name="İçerik Yer Tutucusu 2"/>
          <p:cNvSpPr>
            <a:spLocks noGrp="1"/>
          </p:cNvSpPr>
          <p:nvPr>
            <p:ph idx="4294967295"/>
          </p:nvPr>
        </p:nvSpPr>
        <p:spPr>
          <a:xfrm>
            <a:off x="0" y="758825"/>
            <a:ext cx="5535613" cy="3862388"/>
          </a:xfrm>
        </p:spPr>
        <p:txBody>
          <a:bodyPr>
            <a:normAutofit fontScale="85000" lnSpcReduction="10000"/>
          </a:bodyPr>
          <a:lstStyle/>
          <a:p>
            <a:r>
              <a:rPr lang="tr-TR" dirty="0"/>
              <a:t>Acil Durum ve Afet Yönetimi Mezunları Ne İş Yapar?</a:t>
            </a:r>
          </a:p>
          <a:p>
            <a:r>
              <a:rPr lang="tr-TR" dirty="0" smtClean="0"/>
              <a:t>.Ülkede </a:t>
            </a:r>
            <a:r>
              <a:rPr lang="tr-TR" dirty="0"/>
              <a:t>gerçekleşmesi olası herhangi bir doğal afetle ilgili her türlü önlemi alır, ilgili araştırmaları ve incelemeleri yaparlar. Afetin gerçekleşmesi durumunda arama-kurtarma faaliyetlerine etkin bir şekilde katılarak var olacak zararı en aza indirmeye çalışırlar</a:t>
            </a:r>
            <a:r>
              <a:rPr lang="tr-TR" dirty="0" smtClean="0"/>
              <a:t>..</a:t>
            </a:r>
            <a:endParaRPr lang="tr-TR" dirty="0"/>
          </a:p>
          <a:p>
            <a:endParaRPr lang="tr-TR" dirty="0"/>
          </a:p>
          <a:p>
            <a:r>
              <a:rPr lang="tr-TR" dirty="0"/>
              <a:t>Acil Durum ve Afet Yönetimi Bölümü İş Olanakları – İş İmkanları</a:t>
            </a:r>
          </a:p>
          <a:p>
            <a:pPr marL="0" indent="0">
              <a:buNone/>
            </a:pPr>
            <a:r>
              <a:rPr lang="tr-TR" dirty="0" smtClean="0"/>
              <a:t>Mezunların </a:t>
            </a:r>
            <a:r>
              <a:rPr lang="tr-TR" dirty="0"/>
              <a:t>başlıca çalışma alanları İl Afet ve Acil Durum Müdürlükleri, bu müdürlüklere bağlı birimler ve İtfaiye teşkilatları ve Kızılay gibi kuruluşlardır. </a:t>
            </a:r>
            <a:endParaRPr lang="tr-TR" dirty="0" smtClean="0"/>
          </a:p>
          <a:p>
            <a:pPr marL="0" indent="0">
              <a:buNone/>
            </a:pPr>
            <a:endParaRPr lang="tr-TR" sz="2100" u="sng" dirty="0"/>
          </a:p>
          <a:p>
            <a:pPr marL="0" indent="0">
              <a:buNone/>
            </a:pPr>
            <a:r>
              <a:rPr lang="tr-TR" sz="2100" u="sng" dirty="0" smtClean="0"/>
              <a:t>DGS:HEMŞİRELİK,ACİL DURUM VE AFET YÖNETİMİ(LİSANS)</a:t>
            </a:r>
            <a:endParaRPr lang="tr-TR" sz="2100" u="sng" dirty="0"/>
          </a:p>
        </p:txBody>
      </p:sp>
      <p:sp>
        <p:nvSpPr>
          <p:cNvPr id="4" name="AutoShape 2" descr="acil durum ve afet yönetimi önlisans mezunu ne iş yapa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acil durum ve afet yönetimi önlisans mezunu ne iş yapar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descr="C:\Users\Optimal\Desktop\acil-yardimda-yapilmasi-gerekilen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5784">
            <a:off x="6576312" y="472119"/>
            <a:ext cx="3002051" cy="580396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128409" y="5272391"/>
            <a:ext cx="2723744" cy="923330"/>
          </a:xfrm>
          <a:prstGeom prst="rect">
            <a:avLst/>
          </a:prstGeom>
          <a:noFill/>
        </p:spPr>
        <p:txBody>
          <a:bodyPr wrap="square" rtlCol="0">
            <a:spAutoFit/>
          </a:bodyPr>
          <a:lstStyle/>
          <a:p>
            <a:r>
              <a:rPr lang="tr-TR" dirty="0" smtClean="0"/>
              <a:t>Sadece 3 üniversite</a:t>
            </a:r>
          </a:p>
          <a:p>
            <a:r>
              <a:rPr lang="tr-TR" dirty="0" smtClean="0"/>
              <a:t>Mehmet </a:t>
            </a:r>
            <a:r>
              <a:rPr lang="tr-TR" dirty="0" err="1" smtClean="0"/>
              <a:t>akif</a:t>
            </a:r>
            <a:r>
              <a:rPr lang="tr-TR" dirty="0" smtClean="0"/>
              <a:t> ersoy:384</a:t>
            </a:r>
          </a:p>
          <a:p>
            <a:r>
              <a:rPr lang="tr-TR" dirty="0" smtClean="0"/>
              <a:t>Mehmet </a:t>
            </a:r>
            <a:r>
              <a:rPr lang="tr-TR" dirty="0" err="1" smtClean="0"/>
              <a:t>akif</a:t>
            </a:r>
            <a:r>
              <a:rPr lang="tr-TR" dirty="0" smtClean="0"/>
              <a:t> ersoyiö:355</a:t>
            </a:r>
            <a:endParaRPr lang="tr-TR" dirty="0"/>
          </a:p>
        </p:txBody>
      </p:sp>
    </p:spTree>
    <p:extLst>
      <p:ext uri="{BB962C8B-B14F-4D97-AF65-F5344CB8AC3E}">
        <p14:creationId xmlns:p14="http://schemas.microsoft.com/office/powerpoint/2010/main" val="271941409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609600"/>
            <a:ext cx="1258888" cy="658813"/>
          </a:xfrm>
        </p:spPr>
        <p:txBody>
          <a:bodyPr>
            <a:normAutofit fontScale="90000"/>
          </a:bodyPr>
          <a:lstStyle/>
          <a:p>
            <a:r>
              <a:rPr lang="tr-TR" dirty="0" err="1" smtClean="0"/>
              <a:t>Tyt</a:t>
            </a:r>
            <a:r>
              <a:rPr lang="tr-TR" dirty="0" smtClean="0"/>
              <a:t/>
            </a:r>
            <a:br>
              <a:rPr lang="tr-TR" dirty="0" smtClean="0"/>
            </a:br>
            <a:endParaRPr lang="tr-TR" dirty="0"/>
          </a:p>
        </p:txBody>
      </p:sp>
      <p:sp>
        <p:nvSpPr>
          <p:cNvPr id="3" name="İçerik Yer Tutucusu 2"/>
          <p:cNvSpPr>
            <a:spLocks noGrp="1"/>
          </p:cNvSpPr>
          <p:nvPr>
            <p:ph idx="4294967295"/>
          </p:nvPr>
        </p:nvSpPr>
        <p:spPr>
          <a:xfrm>
            <a:off x="0" y="966788"/>
            <a:ext cx="4926013" cy="5256212"/>
          </a:xfrm>
        </p:spPr>
        <p:txBody>
          <a:bodyPr>
            <a:normAutofit/>
          </a:bodyPr>
          <a:lstStyle/>
          <a:p>
            <a:pPr fontAlgn="b"/>
            <a:r>
              <a:rPr lang="tr-TR" b="1" u="sng" dirty="0"/>
              <a:t>Diyaliz Bölümü Tanıtımı:</a:t>
            </a:r>
            <a:endParaRPr lang="tr-TR" dirty="0"/>
          </a:p>
          <a:p>
            <a:pPr fontAlgn="b"/>
            <a:r>
              <a:rPr lang="tr-TR" dirty="0"/>
              <a:t>Böbrek hastaları için kullanılan diyaliz makinaların hastaya uygulanması, kullanımı ve bakımında çalışacak teknik eleman yetiştirmektir. Diyaliz teknikerleri tüm resmi ve özel sağlık kurumlarında, hastane ve sağlık ocaklarında iş bulma imkanına sahiptirler.</a:t>
            </a:r>
          </a:p>
          <a:p>
            <a:pPr fontAlgn="b"/>
            <a:r>
              <a:rPr lang="tr-TR" b="1" dirty="0" smtClean="0"/>
              <a:t>Çalışma </a:t>
            </a:r>
            <a:r>
              <a:rPr lang="tr-TR" b="1" dirty="0"/>
              <a:t>Alanları:</a:t>
            </a:r>
            <a:r>
              <a:rPr lang="tr-TR" dirty="0"/>
              <a:t> Diyaliz teknikeri resmi ya da özel sağlık kuruluşlarının diyaliz ünitelerinde görev alabildikleri gibi </a:t>
            </a:r>
            <a:r>
              <a:rPr lang="tr-TR" dirty="0" smtClean="0"/>
              <a:t>kendilerine </a:t>
            </a:r>
            <a:r>
              <a:rPr lang="tr-TR" dirty="0"/>
              <a:t>ait diyaliz ünitesi de açabilirler. </a:t>
            </a:r>
            <a:endParaRPr lang="tr-TR" dirty="0" smtClean="0"/>
          </a:p>
          <a:p>
            <a:pPr fontAlgn="b"/>
            <a:r>
              <a:rPr lang="tr-TR" u="sng" dirty="0" smtClean="0"/>
              <a:t>DGS:HEMŞİRELİK(LİSANS)</a:t>
            </a:r>
            <a:endParaRPr lang="tr-TR" u="sng" dirty="0"/>
          </a:p>
        </p:txBody>
      </p:sp>
      <p:pic>
        <p:nvPicPr>
          <p:cNvPr id="4" name="Resim 3" descr="C:\Users\Rehberlik\Desktop\indir.jpg"/>
          <p:cNvPicPr/>
          <p:nvPr/>
        </p:nvPicPr>
        <p:blipFill>
          <a:blip r:embed="rId2">
            <a:extLst>
              <a:ext uri="{28A0092B-C50C-407E-A947-70E740481C1C}">
                <a14:useLocalDpi xmlns:a14="http://schemas.microsoft.com/office/drawing/2010/main" val="0"/>
              </a:ext>
            </a:extLst>
          </a:blip>
          <a:srcRect/>
          <a:stretch>
            <a:fillRect/>
          </a:stretch>
        </p:blipFill>
        <p:spPr bwMode="auto">
          <a:xfrm rot="20825590">
            <a:off x="5811095" y="1196752"/>
            <a:ext cx="3744416" cy="3089498"/>
          </a:xfrm>
          <a:prstGeom prst="rect">
            <a:avLst/>
          </a:prstGeom>
          <a:noFill/>
          <a:ln>
            <a:noFill/>
          </a:ln>
        </p:spPr>
      </p:pic>
      <p:sp>
        <p:nvSpPr>
          <p:cNvPr id="5" name="Metin kutusu 4"/>
          <p:cNvSpPr txBox="1"/>
          <p:nvPr/>
        </p:nvSpPr>
        <p:spPr>
          <a:xfrm>
            <a:off x="5484598" y="5013176"/>
            <a:ext cx="4397410" cy="523220"/>
          </a:xfrm>
          <a:prstGeom prst="rect">
            <a:avLst/>
          </a:prstGeom>
          <a:noFill/>
        </p:spPr>
        <p:txBody>
          <a:bodyPr wrap="square" rtlCol="0">
            <a:spAutoFit/>
          </a:bodyPr>
          <a:lstStyle/>
          <a:p>
            <a:r>
              <a:rPr lang="tr-TR" sz="1400" dirty="0" smtClean="0">
                <a:solidFill>
                  <a:prstClr val="white"/>
                </a:solidFill>
              </a:rPr>
              <a:t>EGE(281)  ONDOKUZ MAYIS(273) </a:t>
            </a:r>
          </a:p>
          <a:p>
            <a:r>
              <a:rPr lang="tr-TR" sz="1400" dirty="0" smtClean="0">
                <a:solidFill>
                  <a:prstClr val="white"/>
                </a:solidFill>
              </a:rPr>
              <a:t>ERZURUM(251) KAHRAMANOĞLU MEHMETBEY (250)</a:t>
            </a:r>
            <a:endParaRPr lang="tr-TR" sz="1400" dirty="0">
              <a:solidFill>
                <a:prstClr val="white"/>
              </a:solidFill>
            </a:endParaRPr>
          </a:p>
        </p:txBody>
      </p:sp>
      <p:sp>
        <p:nvSpPr>
          <p:cNvPr id="6" name="Metin kutusu 5"/>
          <p:cNvSpPr txBox="1"/>
          <p:nvPr/>
        </p:nvSpPr>
        <p:spPr>
          <a:xfrm>
            <a:off x="5967114" y="5949280"/>
            <a:ext cx="3198355" cy="369332"/>
          </a:xfrm>
          <a:prstGeom prst="rect">
            <a:avLst/>
          </a:prstGeom>
          <a:noFill/>
        </p:spPr>
        <p:txBody>
          <a:bodyPr wrap="square" rtlCol="0">
            <a:spAutoFit/>
          </a:bodyPr>
          <a:lstStyle/>
          <a:p>
            <a:r>
              <a:rPr lang="tr-TR" dirty="0" smtClean="0">
                <a:solidFill>
                  <a:prstClr val="white"/>
                </a:solidFill>
              </a:rPr>
              <a:t>TOPLAM :15 ÜNİVERSİTE</a:t>
            </a:r>
            <a:endParaRPr lang="tr-TR" dirty="0">
              <a:solidFill>
                <a:prstClr val="white"/>
              </a:solidFill>
            </a:endParaRPr>
          </a:p>
        </p:txBody>
      </p:sp>
      <p:sp>
        <p:nvSpPr>
          <p:cNvPr id="7" name="Dikdörtgen 6"/>
          <p:cNvSpPr/>
          <p:nvPr/>
        </p:nvSpPr>
        <p:spPr>
          <a:xfrm>
            <a:off x="0" y="6367636"/>
            <a:ext cx="9906000" cy="490364"/>
          </a:xfrm>
          <a:prstGeom prst="rect">
            <a:avLst/>
          </a:prstGeom>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53515253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6852" y="911133"/>
            <a:ext cx="5593404" cy="3477875"/>
          </a:xfrm>
          <a:prstGeom prst="rect">
            <a:avLst/>
          </a:prstGeom>
        </p:spPr>
        <p:txBody>
          <a:bodyPr wrap="square">
            <a:spAutoFit/>
          </a:bodyPr>
          <a:lstStyle/>
          <a:p>
            <a:r>
              <a:rPr lang="tr-TR" b="1" dirty="0" smtClean="0">
                <a:solidFill>
                  <a:srgbClr val="333333"/>
                </a:solidFill>
                <a:latin typeface="Quicksand"/>
              </a:rPr>
              <a:t>Ağız Ve Diş Sağlığı</a:t>
            </a:r>
          </a:p>
          <a:p>
            <a:endParaRPr lang="tr-TR" b="1" dirty="0" smtClean="0">
              <a:solidFill>
                <a:srgbClr val="333333"/>
              </a:solidFill>
              <a:latin typeface="Quicksand"/>
            </a:endParaRPr>
          </a:p>
          <a:p>
            <a:r>
              <a:rPr lang="tr-TR" b="1" dirty="0" smtClean="0">
                <a:solidFill>
                  <a:srgbClr val="333333"/>
                </a:solidFill>
                <a:latin typeface="Quicksand"/>
              </a:rPr>
              <a:t> </a:t>
            </a:r>
            <a:r>
              <a:rPr lang="tr-TR" b="1" dirty="0">
                <a:solidFill>
                  <a:srgbClr val="333333"/>
                </a:solidFill>
                <a:latin typeface="Quicksand"/>
              </a:rPr>
              <a:t>Diş hekimi muayenehanelerinde, kamu veya özel kişilere ait diş polikliniklerinde diş hekiminin tüm klinik çalışmaları için gerekli ortamı hazırlayacak, hasta tedavisi sırasında yardımcı olacak, bunun yanı sıra hasta kabulün de sorumluluk alacak "Diş Hekimliği Klinik Yardımcı " elemanların yetiştirilmesidir </a:t>
            </a:r>
            <a:r>
              <a:rPr lang="tr-TR" b="1" dirty="0" smtClean="0">
                <a:solidFill>
                  <a:srgbClr val="333333"/>
                </a:solidFill>
                <a:latin typeface="Quicksand"/>
              </a:rPr>
              <a:t>..</a:t>
            </a:r>
          </a:p>
          <a:p>
            <a:endParaRPr lang="tr-TR" b="1" dirty="0" smtClean="0">
              <a:solidFill>
                <a:srgbClr val="333333"/>
              </a:solidFill>
              <a:latin typeface="Quicksand"/>
            </a:endParaRPr>
          </a:p>
          <a:p>
            <a:r>
              <a:rPr lang="tr-TR" sz="2000" b="1" u="sng" dirty="0" smtClean="0">
                <a:solidFill>
                  <a:srgbClr val="333333"/>
                </a:solidFill>
                <a:latin typeface="Quicksand"/>
              </a:rPr>
              <a:t>DGS:SAĞLIK İDARESİ, SAĞLIK YÖNETİMİ(LİSANS)</a:t>
            </a:r>
            <a:endParaRPr lang="tr-TR" sz="2000" b="1" u="sng" dirty="0"/>
          </a:p>
        </p:txBody>
      </p:sp>
      <p:pic>
        <p:nvPicPr>
          <p:cNvPr id="2051" name="Picture 3" descr="C:\Users\Optimal\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73" y="4771114"/>
            <a:ext cx="6624536" cy="174641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6858000" y="1828800"/>
            <a:ext cx="2363821" cy="1200329"/>
          </a:xfrm>
          <a:prstGeom prst="rect">
            <a:avLst/>
          </a:prstGeom>
          <a:noFill/>
        </p:spPr>
        <p:txBody>
          <a:bodyPr wrap="square" rtlCol="0">
            <a:spAutoFit/>
          </a:bodyPr>
          <a:lstStyle/>
          <a:p>
            <a:r>
              <a:rPr lang="tr-TR" dirty="0" smtClean="0"/>
              <a:t>Hacettepe:410</a:t>
            </a:r>
          </a:p>
          <a:p>
            <a:r>
              <a:rPr lang="tr-TR" dirty="0" smtClean="0"/>
              <a:t>Cumhuriyet:378</a:t>
            </a:r>
          </a:p>
          <a:p>
            <a:r>
              <a:rPr lang="tr-TR" dirty="0" smtClean="0"/>
              <a:t>Toplam:21 üniversite</a:t>
            </a:r>
          </a:p>
          <a:p>
            <a:endParaRPr lang="tr-TR" dirty="0"/>
          </a:p>
        </p:txBody>
      </p:sp>
      <p:sp>
        <p:nvSpPr>
          <p:cNvPr id="2" name="Metin kutusu 1"/>
          <p:cNvSpPr txBox="1"/>
          <p:nvPr/>
        </p:nvSpPr>
        <p:spPr>
          <a:xfrm>
            <a:off x="575187" y="560439"/>
            <a:ext cx="1076632" cy="369332"/>
          </a:xfrm>
          <a:prstGeom prst="rect">
            <a:avLst/>
          </a:prstGeom>
          <a:noFill/>
        </p:spPr>
        <p:txBody>
          <a:bodyPr wrap="square" rtlCol="0">
            <a:spAutoFit/>
          </a:bodyPr>
          <a:lstStyle/>
          <a:p>
            <a:r>
              <a:rPr lang="tr-TR" dirty="0" smtClean="0"/>
              <a:t>TYT</a:t>
            </a:r>
            <a:endParaRPr lang="tr-TR" dirty="0"/>
          </a:p>
        </p:txBody>
      </p:sp>
    </p:spTree>
    <p:extLst>
      <p:ext uri="{BB962C8B-B14F-4D97-AF65-F5344CB8AC3E}">
        <p14:creationId xmlns:p14="http://schemas.microsoft.com/office/powerpoint/2010/main" val="246252896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08671" y="2965049"/>
            <a:ext cx="348061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Picture 2" descr="C:\Users\Rehberlik\Desktop\k_04214450_img_6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671" y="235975"/>
            <a:ext cx="3480619" cy="266945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3067666" y="2912495"/>
            <a:ext cx="3952568" cy="369332"/>
          </a:xfrm>
          <a:prstGeom prst="rect">
            <a:avLst/>
          </a:prstGeom>
          <a:noFill/>
        </p:spPr>
        <p:txBody>
          <a:bodyPr wrap="square" rtlCol="0">
            <a:spAutoFit/>
          </a:bodyPr>
          <a:lstStyle/>
          <a:p>
            <a:r>
              <a:rPr lang="tr-TR" dirty="0" smtClean="0">
                <a:solidFill>
                  <a:srgbClr val="FF0000"/>
                </a:solidFill>
              </a:rPr>
              <a:t>Okul Müdürümüz: Yılmaz ALASAN</a:t>
            </a:r>
            <a:endParaRPr lang="tr-TR" dirty="0">
              <a:solidFill>
                <a:srgbClr val="FF0000"/>
              </a:solidFill>
            </a:endParaRPr>
          </a:p>
        </p:txBody>
      </p:sp>
      <p:pic>
        <p:nvPicPr>
          <p:cNvPr id="1026" name="Picture 2" descr="C:\Users\Rehberlik\Desktop\k_21100035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981" y="3466493"/>
            <a:ext cx="2271254" cy="26393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ehberlik\Desktop\k_21100342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735" y="3466493"/>
            <a:ext cx="2005781" cy="263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ehberlik\Desktop\k_21100622_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91" y="3466493"/>
            <a:ext cx="2153264" cy="263933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flipH="1">
            <a:off x="222696" y="6185163"/>
            <a:ext cx="9555483" cy="646331"/>
          </a:xfrm>
          <a:prstGeom prst="rect">
            <a:avLst/>
          </a:prstGeom>
          <a:noFill/>
        </p:spPr>
        <p:txBody>
          <a:bodyPr wrap="square" rtlCol="0">
            <a:spAutoFit/>
          </a:bodyPr>
          <a:lstStyle/>
          <a:p>
            <a:r>
              <a:rPr lang="tr-TR" dirty="0" smtClean="0"/>
              <a:t>Murat EKMEKÇİ                       </a:t>
            </a:r>
            <a:r>
              <a:rPr lang="tr-TR" dirty="0" smtClean="0"/>
              <a:t>    </a:t>
            </a:r>
            <a:r>
              <a:rPr lang="tr-TR" dirty="0" smtClean="0"/>
              <a:t>Ali EKBER                      </a:t>
            </a:r>
            <a:r>
              <a:rPr lang="tr-TR" dirty="0" smtClean="0"/>
              <a:t>      </a:t>
            </a:r>
            <a:r>
              <a:rPr lang="tr-TR" dirty="0" smtClean="0"/>
              <a:t>Fatih </a:t>
            </a:r>
            <a:r>
              <a:rPr lang="tr-TR" dirty="0" smtClean="0"/>
              <a:t>AĞYAR                  Şule ALASAN</a:t>
            </a:r>
          </a:p>
          <a:p>
            <a:pPr algn="ctr"/>
            <a:r>
              <a:rPr lang="tr-TR" dirty="0" smtClean="0">
                <a:solidFill>
                  <a:srgbClr val="FFFF00"/>
                </a:solidFill>
              </a:rPr>
              <a:t>MÜDÜR YARDIMCILARIMIZ</a:t>
            </a:r>
            <a:endParaRPr lang="tr-TR" dirty="0">
              <a:solidFill>
                <a:srgbClr val="FFFF00"/>
              </a:solidFill>
            </a:endParaRPr>
          </a:p>
        </p:txBody>
      </p:sp>
    </p:spTree>
    <p:extLst>
      <p:ext uri="{BB962C8B-B14F-4D97-AF65-F5344CB8AC3E}">
        <p14:creationId xmlns:p14="http://schemas.microsoft.com/office/powerpoint/2010/main" val="123000274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609600"/>
            <a:ext cx="1336675" cy="731838"/>
          </a:xfrm>
        </p:spPr>
        <p:txBody>
          <a:bodyPr>
            <a:normAutofit fontScale="90000"/>
          </a:bodyPr>
          <a:lstStyle/>
          <a:p>
            <a:r>
              <a:rPr lang="tr-TR" dirty="0" err="1" smtClean="0"/>
              <a:t>Tyt</a:t>
            </a:r>
            <a:r>
              <a:rPr lang="tr-TR" dirty="0" smtClean="0"/>
              <a:t/>
            </a:r>
            <a:br>
              <a:rPr lang="tr-TR" dirty="0" smtClean="0"/>
            </a:br>
            <a:endParaRPr lang="tr-TR" dirty="0"/>
          </a:p>
        </p:txBody>
      </p:sp>
      <p:sp>
        <p:nvSpPr>
          <p:cNvPr id="3" name="İçerik Yer Tutucusu 2"/>
          <p:cNvSpPr>
            <a:spLocks noGrp="1"/>
          </p:cNvSpPr>
          <p:nvPr>
            <p:ph idx="4294967295"/>
          </p:nvPr>
        </p:nvSpPr>
        <p:spPr>
          <a:xfrm>
            <a:off x="0" y="1062038"/>
            <a:ext cx="4864100" cy="3649662"/>
          </a:xfrm>
        </p:spPr>
        <p:txBody>
          <a:bodyPr>
            <a:normAutofit/>
          </a:bodyPr>
          <a:lstStyle/>
          <a:p>
            <a:r>
              <a:rPr lang="tr-TR" b="1" dirty="0"/>
              <a:t>İlk ve Acil Yardım Bölümünün Amacı</a:t>
            </a:r>
          </a:p>
          <a:p>
            <a:r>
              <a:rPr lang="tr-TR" dirty="0"/>
              <a:t>Acil yardım ambulansı, hasta nakil ambulansı, hava (helikopter ve uçak) ve deniz ambulanslarında, diğer acil yardım araçlarında, hastane, tıp merkezi </a:t>
            </a:r>
            <a:r>
              <a:rPr lang="tr-TR" dirty="0" err="1"/>
              <a:t>v.b</a:t>
            </a:r>
            <a:r>
              <a:rPr lang="tr-TR" dirty="0"/>
              <a:t>. acil sağlık hizmeti sunulan tüm acil servislerde görev yapabilecek, bilgi ve becerilerini tıptaki yenilikler doğrultusunda sürekli güncelleyecek teknikerler yetiştirmektir</a:t>
            </a:r>
            <a:r>
              <a:rPr lang="tr-TR" dirty="0" smtClean="0"/>
              <a:t>. </a:t>
            </a:r>
          </a:p>
          <a:p>
            <a:r>
              <a:rPr lang="tr-TR" b="1" u="sng" dirty="0" smtClean="0"/>
              <a:t>DGS: ACİL YARDIM VE AFET YÖNETİMİ, HEMŞİRELİK(LİSANS)</a:t>
            </a:r>
            <a:endParaRPr lang="tr-TR" b="1" u="sng" dirty="0"/>
          </a:p>
        </p:txBody>
      </p:sp>
      <p:pic>
        <p:nvPicPr>
          <p:cNvPr id="4" name="Resim 3" descr="C:\Users\Rehberlik\Desktop\Paramedik-Acil-Tıp-Teknisyeni.jpg"/>
          <p:cNvPicPr/>
          <p:nvPr/>
        </p:nvPicPr>
        <p:blipFill>
          <a:blip r:embed="rId2">
            <a:extLst>
              <a:ext uri="{28A0092B-C50C-407E-A947-70E740481C1C}">
                <a14:useLocalDpi xmlns:a14="http://schemas.microsoft.com/office/drawing/2010/main" val="0"/>
              </a:ext>
            </a:extLst>
          </a:blip>
          <a:srcRect/>
          <a:stretch>
            <a:fillRect/>
          </a:stretch>
        </p:blipFill>
        <p:spPr bwMode="auto">
          <a:xfrm rot="20424845">
            <a:off x="4640965" y="1289370"/>
            <a:ext cx="4680520" cy="2715697"/>
          </a:xfrm>
          <a:prstGeom prst="rect">
            <a:avLst/>
          </a:prstGeom>
          <a:noFill/>
          <a:ln>
            <a:noFill/>
          </a:ln>
        </p:spPr>
      </p:pic>
      <p:sp>
        <p:nvSpPr>
          <p:cNvPr id="6" name="Metin kutusu 5"/>
          <p:cNvSpPr txBox="1"/>
          <p:nvPr/>
        </p:nvSpPr>
        <p:spPr>
          <a:xfrm>
            <a:off x="662525" y="5301211"/>
            <a:ext cx="5538615" cy="646331"/>
          </a:xfrm>
          <a:prstGeom prst="rect">
            <a:avLst/>
          </a:prstGeom>
          <a:noFill/>
        </p:spPr>
        <p:txBody>
          <a:bodyPr wrap="square" rtlCol="0">
            <a:spAutoFit/>
          </a:bodyPr>
          <a:lstStyle/>
          <a:p>
            <a:r>
              <a:rPr lang="tr-TR" dirty="0" smtClean="0">
                <a:solidFill>
                  <a:prstClr val="white"/>
                </a:solidFill>
              </a:rPr>
              <a:t>HACETTEPE (333)  MARMARA(322)  EGE(319)</a:t>
            </a:r>
          </a:p>
          <a:p>
            <a:r>
              <a:rPr lang="tr-TR" dirty="0" smtClean="0">
                <a:solidFill>
                  <a:prstClr val="white"/>
                </a:solidFill>
              </a:rPr>
              <a:t>KASTAMONU (281) ÇANKIRI(281)  GÜMÜŞHANE(280)</a:t>
            </a:r>
            <a:endParaRPr lang="tr-TR" dirty="0">
              <a:solidFill>
                <a:prstClr val="white"/>
              </a:solidFill>
            </a:endParaRPr>
          </a:p>
        </p:txBody>
      </p:sp>
      <p:sp>
        <p:nvSpPr>
          <p:cNvPr id="7" name="Metin kutusu 6"/>
          <p:cNvSpPr txBox="1"/>
          <p:nvPr/>
        </p:nvSpPr>
        <p:spPr>
          <a:xfrm>
            <a:off x="6201139" y="4869160"/>
            <a:ext cx="3042338" cy="369332"/>
          </a:xfrm>
          <a:prstGeom prst="rect">
            <a:avLst/>
          </a:prstGeom>
          <a:noFill/>
        </p:spPr>
        <p:txBody>
          <a:bodyPr wrap="square" rtlCol="0">
            <a:spAutoFit/>
          </a:bodyPr>
          <a:lstStyle/>
          <a:p>
            <a:r>
              <a:rPr lang="tr-TR" dirty="0" smtClean="0">
                <a:solidFill>
                  <a:prstClr val="white"/>
                </a:solidFill>
              </a:rPr>
              <a:t>Toplam:110 ÜNİVERSİTE</a:t>
            </a:r>
            <a:endParaRPr lang="tr-TR" dirty="0">
              <a:solidFill>
                <a:prstClr val="white"/>
              </a:solidFill>
            </a:endParaRPr>
          </a:p>
        </p:txBody>
      </p:sp>
      <p:sp>
        <p:nvSpPr>
          <p:cNvPr id="8" name="Dikdörtgen 7"/>
          <p:cNvSpPr/>
          <p:nvPr/>
        </p:nvSpPr>
        <p:spPr>
          <a:xfrm>
            <a:off x="0" y="6367636"/>
            <a:ext cx="9906000" cy="490364"/>
          </a:xfrm>
          <a:prstGeom prst="rect">
            <a:avLst/>
          </a:prstGeom>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247354017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609600"/>
            <a:ext cx="1258888" cy="442913"/>
          </a:xfrm>
        </p:spPr>
        <p:txBody>
          <a:bodyPr>
            <a:normAutofit fontScale="90000"/>
          </a:bodyPr>
          <a:lstStyle/>
          <a:p>
            <a:r>
              <a:rPr lang="tr-TR" dirty="0" err="1" smtClean="0"/>
              <a:t>Tyt</a:t>
            </a:r>
            <a:r>
              <a:rPr lang="tr-TR" dirty="0" smtClean="0"/>
              <a:t/>
            </a:r>
            <a:br>
              <a:rPr lang="tr-TR" dirty="0" smtClean="0"/>
            </a:br>
            <a:endParaRPr lang="tr-TR" dirty="0"/>
          </a:p>
        </p:txBody>
      </p:sp>
      <p:sp>
        <p:nvSpPr>
          <p:cNvPr id="3" name="İçerik Yer Tutucusu 2"/>
          <p:cNvSpPr>
            <a:spLocks noGrp="1"/>
          </p:cNvSpPr>
          <p:nvPr>
            <p:ph idx="4294967295"/>
          </p:nvPr>
        </p:nvSpPr>
        <p:spPr>
          <a:xfrm>
            <a:off x="0" y="981075"/>
            <a:ext cx="5938838" cy="4067175"/>
          </a:xfrm>
        </p:spPr>
        <p:txBody>
          <a:bodyPr>
            <a:normAutofit/>
          </a:bodyPr>
          <a:lstStyle/>
          <a:p>
            <a:pPr marL="0" indent="0" fontAlgn="b">
              <a:buNone/>
            </a:pPr>
            <a:r>
              <a:rPr lang="tr-TR" b="1" u="sng" dirty="0" err="1"/>
              <a:t>Odyometri</a:t>
            </a:r>
            <a:r>
              <a:rPr lang="tr-TR" b="1" u="sng" dirty="0"/>
              <a:t> Bölümü Tanıtımı:</a:t>
            </a:r>
            <a:endParaRPr lang="tr-TR" dirty="0"/>
          </a:p>
          <a:p>
            <a:pPr marL="0" indent="0" fontAlgn="b">
              <a:buNone/>
            </a:pPr>
            <a:r>
              <a:rPr lang="tr-TR" dirty="0" smtClean="0"/>
              <a:t>  </a:t>
            </a:r>
            <a:r>
              <a:rPr lang="tr-TR" dirty="0" err="1" smtClean="0"/>
              <a:t>Odyometri</a:t>
            </a:r>
            <a:r>
              <a:rPr lang="tr-TR" dirty="0" smtClean="0"/>
              <a:t> </a:t>
            </a:r>
            <a:r>
              <a:rPr lang="tr-TR" dirty="0"/>
              <a:t>programını bitiren öğrencilere “</a:t>
            </a:r>
            <a:r>
              <a:rPr lang="tr-TR" dirty="0" err="1"/>
              <a:t>Odyometrist</a:t>
            </a:r>
            <a:r>
              <a:rPr lang="tr-TR" dirty="0"/>
              <a:t>” </a:t>
            </a:r>
            <a:r>
              <a:rPr lang="tr-TR" dirty="0" err="1"/>
              <a:t>ünvanı</a:t>
            </a:r>
            <a:r>
              <a:rPr lang="tr-TR" dirty="0"/>
              <a:t> verilir. </a:t>
            </a:r>
            <a:r>
              <a:rPr lang="tr-TR" dirty="0" err="1"/>
              <a:t>Odyometrist</a:t>
            </a:r>
            <a:r>
              <a:rPr lang="tr-TR" dirty="0"/>
              <a:t> resmi ve özel hastanelerin kulak burun boğaz kliniklerinde, kulak burun boğaz uzmanının gözetiminde, işitme ölçümü yapar; </a:t>
            </a:r>
            <a:r>
              <a:rPr lang="tr-TR" dirty="0" smtClean="0"/>
              <a:t>ağır </a:t>
            </a:r>
            <a:r>
              <a:rPr lang="tr-TR" dirty="0"/>
              <a:t>işiten hastalara işitme cihazı uygular; okullarda işitme taramaları yapar.</a:t>
            </a:r>
          </a:p>
          <a:p>
            <a:pPr fontAlgn="b"/>
            <a:r>
              <a:rPr lang="tr-TR" b="1" dirty="0"/>
              <a:t>Çalışma Alanları:</a:t>
            </a:r>
            <a:r>
              <a:rPr lang="tr-TR" dirty="0"/>
              <a:t> </a:t>
            </a:r>
            <a:r>
              <a:rPr lang="tr-TR" dirty="0" err="1"/>
              <a:t>Odyometristler</a:t>
            </a:r>
            <a:r>
              <a:rPr lang="tr-TR" dirty="0"/>
              <a:t> resmi ve özel hastanelerde ve </a:t>
            </a:r>
            <a:r>
              <a:rPr lang="tr-TR" dirty="0" smtClean="0"/>
              <a:t>İşitme Engelliler </a:t>
            </a:r>
            <a:r>
              <a:rPr lang="tr-TR" dirty="0"/>
              <a:t>okulunda çalışırlar</a:t>
            </a:r>
            <a:r>
              <a:rPr lang="tr-TR" dirty="0" smtClean="0"/>
              <a:t>..</a:t>
            </a:r>
          </a:p>
          <a:p>
            <a:pPr fontAlgn="b"/>
            <a:r>
              <a:rPr lang="tr-TR" sz="2000" b="1" u="sng" dirty="0" smtClean="0"/>
              <a:t>DGS </a:t>
            </a:r>
            <a:r>
              <a:rPr lang="tr-TR" sz="2000" b="1" u="sng" dirty="0" err="1" smtClean="0"/>
              <a:t>İLE:Fizik</a:t>
            </a:r>
            <a:r>
              <a:rPr lang="tr-TR" sz="2000" b="1" u="sng" dirty="0" smtClean="0"/>
              <a:t> Mühendisliği, </a:t>
            </a:r>
            <a:r>
              <a:rPr lang="tr-TR" sz="2000" b="1" u="sng" dirty="0" err="1" smtClean="0"/>
              <a:t>Odyoloji</a:t>
            </a:r>
            <a:r>
              <a:rPr lang="tr-TR" sz="2000" b="1" u="sng" dirty="0" smtClean="0"/>
              <a:t>, İşitme Engelliler Öğretmenliği(lisans</a:t>
            </a:r>
            <a:r>
              <a:rPr lang="tr-TR" dirty="0" smtClean="0"/>
              <a:t>)</a:t>
            </a:r>
            <a:endParaRPr lang="tr-TR" dirty="0"/>
          </a:p>
        </p:txBody>
      </p:sp>
      <p:pic>
        <p:nvPicPr>
          <p:cNvPr id="4" name="Resim 3" descr="C:\Users\Rehberlik\Desktop\indir (3).jpg"/>
          <p:cNvPicPr/>
          <p:nvPr/>
        </p:nvPicPr>
        <p:blipFill>
          <a:blip r:embed="rId2">
            <a:extLst>
              <a:ext uri="{28A0092B-C50C-407E-A947-70E740481C1C}">
                <a14:useLocalDpi xmlns:a14="http://schemas.microsoft.com/office/drawing/2010/main" val="0"/>
              </a:ext>
            </a:extLst>
          </a:blip>
          <a:srcRect/>
          <a:stretch>
            <a:fillRect/>
          </a:stretch>
        </p:blipFill>
        <p:spPr bwMode="auto">
          <a:xfrm>
            <a:off x="6357158" y="404664"/>
            <a:ext cx="3374231" cy="3240360"/>
          </a:xfrm>
          <a:prstGeom prst="rect">
            <a:avLst/>
          </a:prstGeom>
          <a:noFill/>
          <a:ln>
            <a:noFill/>
          </a:ln>
        </p:spPr>
      </p:pic>
      <p:sp>
        <p:nvSpPr>
          <p:cNvPr id="5" name="Metin kutusu 4"/>
          <p:cNvSpPr txBox="1"/>
          <p:nvPr/>
        </p:nvSpPr>
        <p:spPr>
          <a:xfrm>
            <a:off x="6201139" y="3971944"/>
            <a:ext cx="2106234" cy="923330"/>
          </a:xfrm>
          <a:prstGeom prst="rect">
            <a:avLst/>
          </a:prstGeom>
          <a:noFill/>
        </p:spPr>
        <p:txBody>
          <a:bodyPr wrap="square" rtlCol="0">
            <a:spAutoFit/>
          </a:bodyPr>
          <a:lstStyle/>
          <a:p>
            <a:r>
              <a:rPr lang="tr-TR" dirty="0" smtClean="0">
                <a:solidFill>
                  <a:prstClr val="white"/>
                </a:solidFill>
              </a:rPr>
              <a:t>HACETTEPE (307)</a:t>
            </a:r>
          </a:p>
          <a:p>
            <a:r>
              <a:rPr lang="tr-TR" dirty="0" smtClean="0">
                <a:solidFill>
                  <a:prstClr val="white"/>
                </a:solidFill>
              </a:rPr>
              <a:t>DOKUZ EYLÜL(275) </a:t>
            </a:r>
          </a:p>
          <a:p>
            <a:r>
              <a:rPr lang="tr-TR" dirty="0" smtClean="0">
                <a:solidFill>
                  <a:prstClr val="white"/>
                </a:solidFill>
              </a:rPr>
              <a:t>EGE(271)</a:t>
            </a:r>
            <a:endParaRPr lang="tr-TR" dirty="0">
              <a:solidFill>
                <a:prstClr val="white"/>
              </a:solidFill>
            </a:endParaRPr>
          </a:p>
        </p:txBody>
      </p:sp>
      <p:sp>
        <p:nvSpPr>
          <p:cNvPr id="6" name="Metin kutusu 5"/>
          <p:cNvSpPr txBox="1"/>
          <p:nvPr/>
        </p:nvSpPr>
        <p:spPr>
          <a:xfrm>
            <a:off x="6435165" y="5301208"/>
            <a:ext cx="2145238" cy="923330"/>
          </a:xfrm>
          <a:prstGeom prst="rect">
            <a:avLst/>
          </a:prstGeom>
          <a:noFill/>
        </p:spPr>
        <p:txBody>
          <a:bodyPr wrap="square" rtlCol="0">
            <a:spAutoFit/>
          </a:bodyPr>
          <a:lstStyle/>
          <a:p>
            <a:r>
              <a:rPr lang="tr-TR" dirty="0" smtClean="0">
                <a:solidFill>
                  <a:prstClr val="white"/>
                </a:solidFill>
              </a:rPr>
              <a:t>CUMHURİYET(251)</a:t>
            </a:r>
          </a:p>
          <a:p>
            <a:r>
              <a:rPr lang="tr-TR" dirty="0" smtClean="0">
                <a:solidFill>
                  <a:prstClr val="white"/>
                </a:solidFill>
              </a:rPr>
              <a:t>ATATÜRK(250)</a:t>
            </a:r>
          </a:p>
          <a:p>
            <a:r>
              <a:rPr lang="tr-TR" dirty="0" smtClean="0">
                <a:solidFill>
                  <a:prstClr val="white"/>
                </a:solidFill>
              </a:rPr>
              <a:t>SİVAS(246)</a:t>
            </a:r>
            <a:endParaRPr lang="tr-TR" dirty="0">
              <a:solidFill>
                <a:prstClr val="white"/>
              </a:solidFill>
            </a:endParaRPr>
          </a:p>
        </p:txBody>
      </p:sp>
      <p:sp>
        <p:nvSpPr>
          <p:cNvPr id="8" name="Metin kutusu 7"/>
          <p:cNvSpPr txBox="1"/>
          <p:nvPr/>
        </p:nvSpPr>
        <p:spPr>
          <a:xfrm>
            <a:off x="8010036" y="4725147"/>
            <a:ext cx="1560173" cy="646331"/>
          </a:xfrm>
          <a:prstGeom prst="rect">
            <a:avLst/>
          </a:prstGeom>
          <a:noFill/>
        </p:spPr>
        <p:txBody>
          <a:bodyPr wrap="square" rtlCol="0">
            <a:spAutoFit/>
          </a:bodyPr>
          <a:lstStyle/>
          <a:p>
            <a:r>
              <a:rPr lang="tr-TR" dirty="0" smtClean="0">
                <a:solidFill>
                  <a:prstClr val="white"/>
                </a:solidFill>
              </a:rPr>
              <a:t>TOPLAM:10</a:t>
            </a:r>
          </a:p>
          <a:p>
            <a:r>
              <a:rPr lang="tr-TR" dirty="0" smtClean="0">
                <a:solidFill>
                  <a:prstClr val="white"/>
                </a:solidFill>
              </a:rPr>
              <a:t>ÜNİVERSİTE</a:t>
            </a:r>
            <a:endParaRPr lang="tr-TR" dirty="0">
              <a:solidFill>
                <a:prstClr val="white"/>
              </a:solidFill>
            </a:endParaRPr>
          </a:p>
        </p:txBody>
      </p:sp>
      <p:sp>
        <p:nvSpPr>
          <p:cNvPr id="9" name="Dikdörtgen 8"/>
          <p:cNvSpPr/>
          <p:nvPr/>
        </p:nvSpPr>
        <p:spPr>
          <a:xfrm>
            <a:off x="0" y="6367636"/>
            <a:ext cx="9906000" cy="490364"/>
          </a:xfrm>
          <a:prstGeom prst="rect">
            <a:avLst/>
          </a:prstGeom>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409087861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3464" y="1322962"/>
            <a:ext cx="5087566" cy="2031325"/>
          </a:xfrm>
          <a:prstGeom prst="rect">
            <a:avLst/>
          </a:prstGeom>
          <a:noFill/>
        </p:spPr>
        <p:txBody>
          <a:bodyPr wrap="square" rtlCol="0">
            <a:spAutoFit/>
          </a:bodyPr>
          <a:lstStyle/>
          <a:p>
            <a:r>
              <a:rPr lang="tr-TR" dirty="0" smtClean="0"/>
              <a:t>ORTOPEDİK PROTEZ VE ORTEZ</a:t>
            </a:r>
          </a:p>
          <a:p>
            <a:endParaRPr lang="tr-TR" dirty="0"/>
          </a:p>
          <a:p>
            <a:r>
              <a:rPr lang="tr-TR" u="sng" dirty="0" smtClean="0"/>
              <a:t>DGS:FİZİK TEDAVİ VE REHABİLİTASYON(LİSANS</a:t>
            </a:r>
            <a:r>
              <a:rPr lang="tr-TR" dirty="0" smtClean="0"/>
              <a:t>)</a:t>
            </a:r>
          </a:p>
          <a:p>
            <a:endParaRPr lang="tr-TR" dirty="0" smtClean="0"/>
          </a:p>
          <a:p>
            <a:r>
              <a:rPr lang="tr-TR" dirty="0" smtClean="0"/>
              <a:t>TRAKYA:365</a:t>
            </a:r>
          </a:p>
          <a:p>
            <a:r>
              <a:rPr lang="tr-TR" dirty="0" smtClean="0"/>
              <a:t>AFYON KOCATEPE:298</a:t>
            </a:r>
          </a:p>
          <a:p>
            <a:r>
              <a:rPr lang="tr-TR" dirty="0" smtClean="0"/>
              <a:t>TOPLAM:4 ÜNİVERSİTE VAKIF HARİÇ</a:t>
            </a:r>
            <a:endParaRPr lang="tr-TR" dirty="0"/>
          </a:p>
        </p:txBody>
      </p:sp>
      <p:pic>
        <p:nvPicPr>
          <p:cNvPr id="6146" name="Picture 2" descr="C:\Users\Optimal\Desktop\indir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098" y="418289"/>
            <a:ext cx="4824919" cy="486383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412955" y="418289"/>
            <a:ext cx="1356851" cy="369332"/>
          </a:xfrm>
          <a:prstGeom prst="rect">
            <a:avLst/>
          </a:prstGeom>
          <a:noFill/>
        </p:spPr>
        <p:txBody>
          <a:bodyPr wrap="square" rtlCol="0">
            <a:spAutoFit/>
          </a:bodyPr>
          <a:lstStyle/>
          <a:p>
            <a:r>
              <a:rPr lang="tr-TR" dirty="0" smtClean="0"/>
              <a:t>TYT</a:t>
            </a:r>
            <a:endParaRPr lang="tr-TR" dirty="0"/>
          </a:p>
        </p:txBody>
      </p:sp>
    </p:spTree>
    <p:extLst>
      <p:ext uri="{BB962C8B-B14F-4D97-AF65-F5344CB8AC3E}">
        <p14:creationId xmlns:p14="http://schemas.microsoft.com/office/powerpoint/2010/main" val="208522811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609600"/>
            <a:ext cx="1336675" cy="298450"/>
          </a:xfrm>
        </p:spPr>
        <p:txBody>
          <a:bodyPr>
            <a:normAutofit fontScale="90000"/>
          </a:bodyPr>
          <a:lstStyle/>
          <a:p>
            <a:r>
              <a:rPr lang="tr-TR" dirty="0" smtClean="0"/>
              <a:t/>
            </a:r>
            <a:br>
              <a:rPr lang="tr-TR" dirty="0" smtClean="0"/>
            </a:br>
            <a:r>
              <a:rPr lang="tr-TR" dirty="0" err="1" smtClean="0"/>
              <a:t>Tyt</a:t>
            </a:r>
            <a:r>
              <a:rPr lang="tr-TR" dirty="0" smtClean="0"/>
              <a:t/>
            </a:r>
            <a:br>
              <a:rPr lang="tr-TR" dirty="0" smtClean="0"/>
            </a:br>
            <a:endParaRPr lang="tr-TR" dirty="0"/>
          </a:p>
        </p:txBody>
      </p:sp>
      <p:sp>
        <p:nvSpPr>
          <p:cNvPr id="3" name="İçerik Yer Tutucusu 2"/>
          <p:cNvSpPr>
            <a:spLocks noGrp="1"/>
          </p:cNvSpPr>
          <p:nvPr>
            <p:ph idx="4294967295"/>
          </p:nvPr>
        </p:nvSpPr>
        <p:spPr>
          <a:xfrm>
            <a:off x="0" y="1125538"/>
            <a:ext cx="6173788" cy="4665662"/>
          </a:xfrm>
        </p:spPr>
        <p:txBody>
          <a:bodyPr>
            <a:normAutofit/>
          </a:bodyPr>
          <a:lstStyle/>
          <a:p>
            <a:pPr fontAlgn="b"/>
            <a:r>
              <a:rPr lang="tr-TR" b="1" u="sng" dirty="0"/>
              <a:t>Patoloji Laboratuvar Bölümü Tanıtımı:</a:t>
            </a:r>
            <a:endParaRPr lang="tr-TR" dirty="0"/>
          </a:p>
          <a:p>
            <a:pPr fontAlgn="b"/>
            <a:r>
              <a:rPr lang="tr-TR" dirty="0"/>
              <a:t>Patoloji laboratuvarı programının amacı, hastalıklı dokuların incelendiği patoloji laboratuvarlarında çalışacak ara elemanları yetiştirmektir. Patoloji laboratuvar teknikeri devlete ve özel kuruluşlara ait hastanelerde, özel patoloji ve histoloji laboratuvarlarında, adli tıp kurumlarında görev alabilirler.</a:t>
            </a:r>
          </a:p>
          <a:p>
            <a:r>
              <a:rPr lang="tr-TR" b="1" u="sng" dirty="0" smtClean="0"/>
              <a:t>DGS:GENETİK VE BİYOMÜHENDİSLİK,HEMŞİRELİK(LİSANS)</a:t>
            </a:r>
            <a:endParaRPr lang="tr-TR" b="1" u="sng" dirty="0"/>
          </a:p>
        </p:txBody>
      </p:sp>
      <p:pic>
        <p:nvPicPr>
          <p:cNvPr id="4" name="Resim 3" descr="C:\Users\Rehberlik\Desktop\3.jpg"/>
          <p:cNvPicPr/>
          <p:nvPr/>
        </p:nvPicPr>
        <p:blipFill>
          <a:blip r:embed="rId2">
            <a:extLst>
              <a:ext uri="{28A0092B-C50C-407E-A947-70E740481C1C}">
                <a14:useLocalDpi xmlns:a14="http://schemas.microsoft.com/office/drawing/2010/main" val="0"/>
              </a:ext>
            </a:extLst>
          </a:blip>
          <a:srcRect/>
          <a:stretch>
            <a:fillRect/>
          </a:stretch>
        </p:blipFill>
        <p:spPr bwMode="auto">
          <a:xfrm>
            <a:off x="6747201" y="3271292"/>
            <a:ext cx="2808312" cy="3096344"/>
          </a:xfrm>
          <a:prstGeom prst="rect">
            <a:avLst/>
          </a:prstGeom>
          <a:noFill/>
          <a:ln>
            <a:noFill/>
          </a:ln>
        </p:spPr>
      </p:pic>
      <p:sp>
        <p:nvSpPr>
          <p:cNvPr id="5" name="Metin kutusu 4"/>
          <p:cNvSpPr txBox="1"/>
          <p:nvPr/>
        </p:nvSpPr>
        <p:spPr>
          <a:xfrm>
            <a:off x="6669191" y="1052736"/>
            <a:ext cx="2574286" cy="923330"/>
          </a:xfrm>
          <a:prstGeom prst="rect">
            <a:avLst/>
          </a:prstGeom>
          <a:noFill/>
        </p:spPr>
        <p:txBody>
          <a:bodyPr wrap="square" rtlCol="0">
            <a:spAutoFit/>
          </a:bodyPr>
          <a:lstStyle/>
          <a:p>
            <a:r>
              <a:rPr lang="tr-TR" dirty="0" smtClean="0">
                <a:solidFill>
                  <a:prstClr val="white"/>
                </a:solidFill>
              </a:rPr>
              <a:t>HARRAN(223)</a:t>
            </a:r>
          </a:p>
          <a:p>
            <a:r>
              <a:rPr lang="tr-TR" dirty="0" smtClean="0">
                <a:solidFill>
                  <a:prstClr val="white"/>
                </a:solidFill>
              </a:rPr>
              <a:t>KOCAELİ(228)</a:t>
            </a:r>
          </a:p>
          <a:p>
            <a:r>
              <a:rPr lang="tr-TR" dirty="0" smtClean="0">
                <a:solidFill>
                  <a:prstClr val="white"/>
                </a:solidFill>
              </a:rPr>
              <a:t>BÜLENT ECEVİT(222)</a:t>
            </a:r>
            <a:endParaRPr lang="tr-TR" dirty="0">
              <a:solidFill>
                <a:prstClr val="white"/>
              </a:solidFill>
            </a:endParaRPr>
          </a:p>
        </p:txBody>
      </p:sp>
    </p:spTree>
    <p:extLst>
      <p:ext uri="{BB962C8B-B14F-4D97-AF65-F5344CB8AC3E}">
        <p14:creationId xmlns:p14="http://schemas.microsoft.com/office/powerpoint/2010/main" val="2951364430"/>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609600"/>
            <a:ext cx="2033588" cy="625475"/>
          </a:xfrm>
        </p:spPr>
        <p:txBody>
          <a:bodyPr>
            <a:normAutofit fontScale="90000"/>
          </a:bodyPr>
          <a:lstStyle/>
          <a:p>
            <a:r>
              <a:rPr lang="tr-TR" dirty="0" err="1" smtClean="0"/>
              <a:t>Tyt</a:t>
            </a:r>
            <a:r>
              <a:rPr lang="tr-TR" dirty="0" smtClean="0"/>
              <a:t/>
            </a:r>
            <a:br>
              <a:rPr lang="tr-TR" dirty="0" smtClean="0"/>
            </a:br>
            <a:endParaRPr lang="tr-TR" dirty="0"/>
          </a:p>
        </p:txBody>
      </p:sp>
      <p:sp>
        <p:nvSpPr>
          <p:cNvPr id="3" name="İçerik Yer Tutucusu 2"/>
          <p:cNvSpPr>
            <a:spLocks noGrp="1"/>
          </p:cNvSpPr>
          <p:nvPr>
            <p:ph idx="4294967295"/>
          </p:nvPr>
        </p:nvSpPr>
        <p:spPr>
          <a:xfrm>
            <a:off x="-1" y="1235075"/>
            <a:ext cx="6284069" cy="4912806"/>
          </a:xfrm>
        </p:spPr>
        <p:txBody>
          <a:bodyPr>
            <a:normAutofit/>
          </a:bodyPr>
          <a:lstStyle/>
          <a:p>
            <a:r>
              <a:rPr lang="tr-TR" dirty="0" smtClean="0">
                <a:solidFill>
                  <a:srgbClr val="393939"/>
                </a:solidFill>
                <a:latin typeface="Verdana"/>
              </a:rPr>
              <a:t>Diş Protez Teknolojisi</a:t>
            </a:r>
            <a:endParaRPr lang="tr-TR" dirty="0">
              <a:solidFill>
                <a:srgbClr val="393939"/>
              </a:solidFill>
              <a:latin typeface="Verdana"/>
            </a:endParaRPr>
          </a:p>
          <a:p>
            <a:r>
              <a:rPr lang="tr-TR" dirty="0" smtClean="0">
                <a:solidFill>
                  <a:srgbClr val="393939"/>
                </a:solidFill>
                <a:latin typeface="Verdana"/>
              </a:rPr>
              <a:t>Diş </a:t>
            </a:r>
            <a:r>
              <a:rPr lang="tr-TR" dirty="0">
                <a:solidFill>
                  <a:srgbClr val="393939"/>
                </a:solidFill>
                <a:latin typeface="Verdana"/>
              </a:rPr>
              <a:t>hekimince alınan ağız ölçülerinden model hazırlar, - Hazırlanan modeller üzerinde; sabit ve hareketli bölümlü protezlerin şekillendirilmesini, döküm yöntemiyle çoğaltılmasını, bunlara tesviye ve cila ile estetik görünüm vererek ağızda kullanılmaya uygun hale getirilmesini </a:t>
            </a:r>
            <a:r>
              <a:rPr lang="tr-TR" dirty="0" smtClean="0">
                <a:solidFill>
                  <a:srgbClr val="393939"/>
                </a:solidFill>
                <a:latin typeface="Verdana"/>
              </a:rPr>
              <a:t>sağlar.</a:t>
            </a:r>
          </a:p>
          <a:p>
            <a:pPr marL="0" indent="0">
              <a:buNone/>
            </a:pPr>
            <a:endParaRPr lang="tr-TR" dirty="0" smtClean="0">
              <a:solidFill>
                <a:srgbClr val="393939"/>
              </a:solidFill>
              <a:latin typeface="Verdana"/>
            </a:endParaRPr>
          </a:p>
          <a:p>
            <a:r>
              <a:rPr lang="tr-TR" b="1" u="sng" dirty="0" smtClean="0">
                <a:solidFill>
                  <a:srgbClr val="393939"/>
                </a:solidFill>
                <a:latin typeface="Verdana"/>
              </a:rPr>
              <a:t>DGS:SAĞLIK İDARESİ,SAĞLIK YÖNETİMİ(LİSANS)</a:t>
            </a:r>
            <a:endParaRPr lang="tr-TR" b="1" u="sng" dirty="0"/>
          </a:p>
        </p:txBody>
      </p:sp>
      <p:pic>
        <p:nvPicPr>
          <p:cNvPr id="3074" name="Picture 2" descr="C:\Users\Optimal\Desktop\medcezir.net-dis-teknisyeni-728x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348" y="389106"/>
            <a:ext cx="3087451" cy="511674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099226" y="6245157"/>
            <a:ext cx="5068110" cy="369332"/>
          </a:xfrm>
          <a:prstGeom prst="rect">
            <a:avLst/>
          </a:prstGeom>
          <a:noFill/>
        </p:spPr>
        <p:txBody>
          <a:bodyPr wrap="square" rtlCol="0">
            <a:spAutoFit/>
          </a:bodyPr>
          <a:lstStyle/>
          <a:p>
            <a:r>
              <a:rPr lang="tr-TR" dirty="0" smtClean="0"/>
              <a:t>Çukurova:406,    cumhuriyet: 356   toplam:12</a:t>
            </a:r>
            <a:endParaRPr lang="tr-TR" dirty="0"/>
          </a:p>
        </p:txBody>
      </p:sp>
    </p:spTree>
    <p:extLst>
      <p:ext uri="{BB962C8B-B14F-4D97-AF65-F5344CB8AC3E}">
        <p14:creationId xmlns:p14="http://schemas.microsoft.com/office/powerpoint/2010/main" val="381150139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5022" y="1902876"/>
            <a:ext cx="5573948" cy="2308324"/>
          </a:xfrm>
          <a:prstGeom prst="rect">
            <a:avLst/>
          </a:prstGeom>
        </p:spPr>
        <p:txBody>
          <a:bodyPr wrap="square">
            <a:spAutoFit/>
          </a:bodyPr>
          <a:lstStyle/>
          <a:p>
            <a:r>
              <a:rPr lang="tr-TR" dirty="0" err="1">
                <a:solidFill>
                  <a:srgbClr val="4A4A4A"/>
                </a:solidFill>
                <a:latin typeface="Roboto"/>
              </a:rPr>
              <a:t>Podoloji</a:t>
            </a:r>
            <a:r>
              <a:rPr lang="tr-TR" dirty="0">
                <a:solidFill>
                  <a:srgbClr val="4A4A4A"/>
                </a:solidFill>
                <a:latin typeface="Roboto"/>
              </a:rPr>
              <a:t> (Ayak Sağlığı</a:t>
            </a:r>
            <a:r>
              <a:rPr lang="tr-TR" dirty="0" smtClean="0">
                <a:solidFill>
                  <a:srgbClr val="4A4A4A"/>
                </a:solidFill>
                <a:latin typeface="Roboto"/>
              </a:rPr>
              <a:t>)</a:t>
            </a:r>
          </a:p>
          <a:p>
            <a:endParaRPr lang="tr-TR" dirty="0">
              <a:solidFill>
                <a:srgbClr val="4A4A4A"/>
              </a:solidFill>
              <a:latin typeface="Roboto"/>
            </a:endParaRPr>
          </a:p>
          <a:p>
            <a:r>
              <a:rPr lang="tr-TR" dirty="0" smtClean="0">
                <a:solidFill>
                  <a:srgbClr val="4A4A4A"/>
                </a:solidFill>
                <a:latin typeface="Roboto"/>
              </a:rPr>
              <a:t> </a:t>
            </a:r>
            <a:r>
              <a:rPr lang="tr-TR" dirty="0">
                <a:solidFill>
                  <a:srgbClr val="4A4A4A"/>
                </a:solidFill>
                <a:latin typeface="Roboto"/>
              </a:rPr>
              <a:t>Programı’nın amacı; ayak sağlığı ve ayak sağlığının korunmasına yönelik farkındalık sağlayarak, hekimlerle işbirliği içerisinde ayak sağlığını korumaya ve oluşabilecek hastalıkları önlemeye yönelik gerekli bilgi ve beceriye sahip sağlık teknikerlerini yetiştirmektir. </a:t>
            </a:r>
            <a:endParaRPr lang="tr-TR" dirty="0"/>
          </a:p>
        </p:txBody>
      </p:sp>
      <p:sp>
        <p:nvSpPr>
          <p:cNvPr id="3" name="Metin kutusu 2"/>
          <p:cNvSpPr txBox="1"/>
          <p:nvPr/>
        </p:nvSpPr>
        <p:spPr>
          <a:xfrm>
            <a:off x="1468877" y="1099226"/>
            <a:ext cx="521297" cy="369332"/>
          </a:xfrm>
          <a:prstGeom prst="rect">
            <a:avLst/>
          </a:prstGeom>
          <a:noFill/>
        </p:spPr>
        <p:txBody>
          <a:bodyPr wrap="none" rtlCol="0">
            <a:spAutoFit/>
          </a:bodyPr>
          <a:lstStyle/>
          <a:p>
            <a:r>
              <a:rPr lang="tr-TR" dirty="0" smtClean="0"/>
              <a:t>TYT</a:t>
            </a:r>
            <a:endParaRPr lang="tr-TR" dirty="0"/>
          </a:p>
        </p:txBody>
      </p:sp>
      <p:pic>
        <p:nvPicPr>
          <p:cNvPr id="5122" name="Picture 2" descr="C:\Users\Optimal\Desktop\1717ce_4609cf7228c64c8192de1823bb6729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340" y="135579"/>
            <a:ext cx="3282004" cy="464070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00391" y="4669277"/>
            <a:ext cx="4095345" cy="923330"/>
          </a:xfrm>
          <a:prstGeom prst="rect">
            <a:avLst/>
          </a:prstGeom>
          <a:noFill/>
        </p:spPr>
        <p:txBody>
          <a:bodyPr wrap="square" rtlCol="0">
            <a:spAutoFit/>
          </a:bodyPr>
          <a:lstStyle/>
          <a:p>
            <a:r>
              <a:rPr lang="tr-TR" dirty="0" smtClean="0"/>
              <a:t>TOPLAM 3 ÜNİVERSİTE</a:t>
            </a:r>
          </a:p>
          <a:p>
            <a:r>
              <a:rPr lang="tr-TR" dirty="0" smtClean="0"/>
              <a:t>KOCAELİ:387</a:t>
            </a:r>
          </a:p>
          <a:p>
            <a:r>
              <a:rPr lang="tr-TR" dirty="0" smtClean="0"/>
              <a:t>BÜLENT ECEVİT:358</a:t>
            </a:r>
            <a:endParaRPr lang="tr-TR" dirty="0"/>
          </a:p>
        </p:txBody>
      </p:sp>
    </p:spTree>
    <p:extLst>
      <p:ext uri="{BB962C8B-B14F-4D97-AF65-F5344CB8AC3E}">
        <p14:creationId xmlns:p14="http://schemas.microsoft.com/office/powerpoint/2010/main" val="146889647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43583" y="1167319"/>
            <a:ext cx="1984443" cy="369332"/>
          </a:xfrm>
          <a:prstGeom prst="rect">
            <a:avLst/>
          </a:prstGeom>
          <a:noFill/>
        </p:spPr>
        <p:txBody>
          <a:bodyPr wrap="square" rtlCol="0">
            <a:spAutoFit/>
          </a:bodyPr>
          <a:lstStyle/>
          <a:p>
            <a:r>
              <a:rPr lang="tr-TR" dirty="0" smtClean="0"/>
              <a:t>TYT</a:t>
            </a:r>
            <a:endParaRPr lang="tr-TR" dirty="0"/>
          </a:p>
        </p:txBody>
      </p:sp>
      <p:sp>
        <p:nvSpPr>
          <p:cNvPr id="3" name="Dikdörtgen 2"/>
          <p:cNvSpPr/>
          <p:nvPr/>
        </p:nvSpPr>
        <p:spPr>
          <a:xfrm>
            <a:off x="525294" y="2315183"/>
            <a:ext cx="4610910" cy="2585323"/>
          </a:xfrm>
          <a:prstGeom prst="rect">
            <a:avLst/>
          </a:prstGeom>
        </p:spPr>
        <p:txBody>
          <a:bodyPr wrap="square">
            <a:spAutoFit/>
          </a:bodyPr>
          <a:lstStyle/>
          <a:p>
            <a:pPr fontAlgn="b"/>
            <a:r>
              <a:rPr lang="tr-TR" b="1" u="sng" dirty="0" err="1">
                <a:solidFill>
                  <a:srgbClr val="333333"/>
                </a:solidFill>
                <a:latin typeface="Open Sans"/>
              </a:rPr>
              <a:t>Optisyenlik</a:t>
            </a:r>
            <a:r>
              <a:rPr lang="tr-TR" b="1" u="sng" dirty="0">
                <a:solidFill>
                  <a:srgbClr val="333333"/>
                </a:solidFill>
                <a:latin typeface="Open Sans"/>
              </a:rPr>
              <a:t> Bölümü Tanıtımı:</a:t>
            </a:r>
            <a:endParaRPr lang="tr-TR" dirty="0">
              <a:solidFill>
                <a:srgbClr val="333333"/>
              </a:solidFill>
              <a:latin typeface="Open Sans"/>
            </a:endParaRPr>
          </a:p>
          <a:p>
            <a:pPr fontAlgn="b"/>
            <a:endParaRPr lang="tr-TR" dirty="0" smtClean="0">
              <a:solidFill>
                <a:srgbClr val="333333"/>
              </a:solidFill>
              <a:latin typeface="Open Sans"/>
            </a:endParaRPr>
          </a:p>
          <a:p>
            <a:pPr fontAlgn="b"/>
            <a:r>
              <a:rPr lang="tr-TR" dirty="0" err="1" smtClean="0">
                <a:solidFill>
                  <a:srgbClr val="333333"/>
                </a:solidFill>
                <a:latin typeface="Open Sans"/>
              </a:rPr>
              <a:t>Optisyenlik</a:t>
            </a:r>
            <a:r>
              <a:rPr lang="tr-TR" dirty="0" smtClean="0">
                <a:solidFill>
                  <a:srgbClr val="333333"/>
                </a:solidFill>
                <a:latin typeface="Open Sans"/>
              </a:rPr>
              <a:t> </a:t>
            </a:r>
            <a:r>
              <a:rPr lang="tr-TR" dirty="0">
                <a:solidFill>
                  <a:srgbClr val="333333"/>
                </a:solidFill>
                <a:latin typeface="Open Sans"/>
              </a:rPr>
              <a:t>programının amacı, </a:t>
            </a:r>
            <a:r>
              <a:rPr lang="tr-TR" dirty="0" err="1">
                <a:solidFill>
                  <a:srgbClr val="333333"/>
                </a:solidFill>
                <a:latin typeface="Open Sans"/>
              </a:rPr>
              <a:t>gözlükcülük</a:t>
            </a:r>
            <a:r>
              <a:rPr lang="tr-TR" dirty="0">
                <a:solidFill>
                  <a:srgbClr val="333333"/>
                </a:solidFill>
                <a:latin typeface="Open Sans"/>
              </a:rPr>
              <a:t> alanında çalışacak ara elemanları yetiştirmektir. </a:t>
            </a:r>
            <a:r>
              <a:rPr lang="tr-TR" dirty="0" err="1">
                <a:solidFill>
                  <a:srgbClr val="333333"/>
                </a:solidFill>
                <a:latin typeface="Open Sans"/>
              </a:rPr>
              <a:t>Optisyenler</a:t>
            </a:r>
            <a:r>
              <a:rPr lang="tr-TR" dirty="0">
                <a:solidFill>
                  <a:srgbClr val="333333"/>
                </a:solidFill>
                <a:latin typeface="Open Sans"/>
              </a:rPr>
              <a:t>, gözlük ve gözlükçülük ile ilgili her alanda </a:t>
            </a:r>
            <a:r>
              <a:rPr lang="tr-TR" dirty="0" smtClean="0">
                <a:solidFill>
                  <a:srgbClr val="333333"/>
                </a:solidFill>
                <a:latin typeface="Open Sans"/>
              </a:rPr>
              <a:t>çalışabilirler.</a:t>
            </a:r>
          </a:p>
          <a:p>
            <a:pPr fontAlgn="b"/>
            <a:endParaRPr lang="tr-TR" b="0" i="0" dirty="0">
              <a:solidFill>
                <a:srgbClr val="333333"/>
              </a:solidFill>
              <a:effectLst/>
              <a:latin typeface="Open Sans"/>
            </a:endParaRPr>
          </a:p>
          <a:p>
            <a:pPr fontAlgn="b"/>
            <a:r>
              <a:rPr lang="tr-TR" b="1" u="sng" dirty="0" smtClean="0">
                <a:solidFill>
                  <a:srgbClr val="333333"/>
                </a:solidFill>
                <a:latin typeface="Open Sans"/>
              </a:rPr>
              <a:t>DGS:FİZİK ÖĞRETMENLİĞİ, OPTİK VE AKUSTİK MÜHENDİSLİĞİ(LİSANS)</a:t>
            </a:r>
            <a:endParaRPr lang="tr-TR" b="1" i="0" u="sng" dirty="0">
              <a:solidFill>
                <a:srgbClr val="333333"/>
              </a:solidFill>
              <a:effectLst/>
              <a:latin typeface="Open Sans"/>
            </a:endParaRPr>
          </a:p>
        </p:txBody>
      </p:sp>
      <p:pic>
        <p:nvPicPr>
          <p:cNvPr id="7170" name="Picture 2" descr="C:\Users\Optimal\Desktop\indir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941" y="943584"/>
            <a:ext cx="3959158" cy="464982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322962" y="5272391"/>
            <a:ext cx="2509736" cy="923330"/>
          </a:xfrm>
          <a:prstGeom prst="rect">
            <a:avLst/>
          </a:prstGeom>
          <a:noFill/>
        </p:spPr>
        <p:txBody>
          <a:bodyPr wrap="square" rtlCol="0">
            <a:spAutoFit/>
          </a:bodyPr>
          <a:lstStyle/>
          <a:p>
            <a:r>
              <a:rPr lang="tr-TR" dirty="0" smtClean="0"/>
              <a:t>TOPLAM:30</a:t>
            </a:r>
          </a:p>
          <a:p>
            <a:r>
              <a:rPr lang="tr-TR" dirty="0" smtClean="0"/>
              <a:t>EGE:404</a:t>
            </a:r>
          </a:p>
          <a:p>
            <a:r>
              <a:rPr lang="tr-TR" dirty="0" smtClean="0"/>
              <a:t>KİLİSİÖ:340</a:t>
            </a:r>
            <a:endParaRPr lang="tr-TR" dirty="0"/>
          </a:p>
        </p:txBody>
      </p:sp>
    </p:spTree>
    <p:extLst>
      <p:ext uri="{BB962C8B-B14F-4D97-AF65-F5344CB8AC3E}">
        <p14:creationId xmlns:p14="http://schemas.microsoft.com/office/powerpoint/2010/main" val="335482921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3193" y="1368905"/>
            <a:ext cx="4319080" cy="37087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-Adalet Bakanlığı Adli Tıp Kurumu merkez veya taşra teşkilatı</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-Adliye Sarayları</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-Sağlık Bakanlığına bağlı hastaneler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-Üniversite Hastaneleri</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-Üniversitelerin adli tıp anabilim dalları</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
            </a:r>
            <a:b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b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00FF"/>
                </a:solidFill>
                <a:effectLst/>
                <a:latin typeface="Times New Roman" pitchFamily="18" charset="0"/>
                <a:cs typeface="Times New Roman" pitchFamily="18" charset="0"/>
              </a:rPr>
              <a:t>Otopsi Yardımcılığı Bölümü Ne İş Yapar?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
            </a:r>
            <a:b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b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Bölümü bitirip herhangi bir kurumda görev yapan mezunların yaptığı işler şunlardır: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-Otopsisi yapılacak cesedi hazırlarlar.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-Mahkemece gönderilen ilgili belgeleri kontrol ederler.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-Cesetleri ilgililerine teslim ederler.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-Bilirkişi olarak çeşitli olaylarda görev alırlar.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-Kullandıkları malzemenin bakımını yaparlar.</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-Otopsiye gelen ceset ile ilgili kayıtları tutarlar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
            </a:r>
            <a:br>
              <a:rPr kumimoji="0" lang="tr-TR" sz="1800" b="0" i="0" u="none" strike="noStrike" cap="none" normalizeH="0" baseline="0" dirty="0" smtClean="0">
                <a:ln>
                  <a:noFill/>
                </a:ln>
                <a:solidFill>
                  <a:schemeClr val="tx1"/>
                </a:solidFill>
                <a:effectLst/>
                <a:latin typeface="Arial" pitchFamily="34" charset="0"/>
                <a:cs typeface="Arial" pitchFamily="34" charset="0"/>
              </a:rPr>
            </a:b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Metin kutusu 2"/>
          <p:cNvSpPr txBox="1"/>
          <p:nvPr/>
        </p:nvSpPr>
        <p:spPr>
          <a:xfrm>
            <a:off x="544749" y="778213"/>
            <a:ext cx="4280170" cy="369332"/>
          </a:xfrm>
          <a:prstGeom prst="rect">
            <a:avLst/>
          </a:prstGeom>
          <a:noFill/>
        </p:spPr>
        <p:txBody>
          <a:bodyPr wrap="square" rtlCol="0">
            <a:spAutoFit/>
          </a:bodyPr>
          <a:lstStyle/>
          <a:p>
            <a:r>
              <a:rPr lang="tr-TR" dirty="0" smtClean="0"/>
              <a:t>TYT- OTOPSİ YARDIMCILIĞI</a:t>
            </a:r>
            <a:endParaRPr lang="tr-TR" dirty="0"/>
          </a:p>
        </p:txBody>
      </p:sp>
      <p:pic>
        <p:nvPicPr>
          <p:cNvPr id="6146" name="Picture 2" descr="C:\Users\Optimal\Desktop\1303137037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919" y="690664"/>
            <a:ext cx="4143983" cy="405643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177047" y="5583677"/>
            <a:ext cx="3832698" cy="646331"/>
          </a:xfrm>
          <a:prstGeom prst="rect">
            <a:avLst/>
          </a:prstGeom>
          <a:noFill/>
        </p:spPr>
        <p:txBody>
          <a:bodyPr wrap="square" rtlCol="0">
            <a:spAutoFit/>
          </a:bodyPr>
          <a:lstStyle/>
          <a:p>
            <a:r>
              <a:rPr lang="tr-TR" dirty="0" smtClean="0"/>
              <a:t>Toplamda özelde içinde:4 üniversite</a:t>
            </a:r>
          </a:p>
          <a:p>
            <a:r>
              <a:rPr lang="tr-TR" dirty="0" smtClean="0"/>
              <a:t>Sağlık bilimleri: 384  </a:t>
            </a:r>
            <a:r>
              <a:rPr lang="tr-TR" dirty="0" err="1" smtClean="0"/>
              <a:t>üsküdar</a:t>
            </a:r>
            <a:r>
              <a:rPr lang="tr-TR" dirty="0" smtClean="0"/>
              <a:t>(vakıf):364</a:t>
            </a:r>
            <a:endParaRPr lang="tr-TR" dirty="0"/>
          </a:p>
        </p:txBody>
      </p:sp>
      <p:sp>
        <p:nvSpPr>
          <p:cNvPr id="5" name="Metin kutusu 4"/>
          <p:cNvSpPr txBox="1"/>
          <p:nvPr/>
        </p:nvSpPr>
        <p:spPr>
          <a:xfrm>
            <a:off x="5009745" y="4970066"/>
            <a:ext cx="3725693" cy="400110"/>
          </a:xfrm>
          <a:prstGeom prst="rect">
            <a:avLst/>
          </a:prstGeom>
          <a:noFill/>
        </p:spPr>
        <p:txBody>
          <a:bodyPr wrap="square" rtlCol="0">
            <a:spAutoFit/>
          </a:bodyPr>
          <a:lstStyle/>
          <a:p>
            <a:r>
              <a:rPr lang="tr-TR" sz="2000" b="1" dirty="0" smtClean="0"/>
              <a:t>DGS:HEMŞİRELİK(LİSANS)</a:t>
            </a:r>
            <a:endParaRPr lang="tr-TR" sz="2000" b="1" dirty="0"/>
          </a:p>
        </p:txBody>
      </p:sp>
    </p:spTree>
    <p:extLst>
      <p:ext uri="{BB962C8B-B14F-4D97-AF65-F5344CB8AC3E}">
        <p14:creationId xmlns:p14="http://schemas.microsoft.com/office/powerpoint/2010/main" val="104107706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36351" y="1644852"/>
            <a:ext cx="4558219" cy="2031325"/>
          </a:xfrm>
          <a:prstGeom prst="rect">
            <a:avLst/>
          </a:prstGeom>
        </p:spPr>
        <p:txBody>
          <a:bodyPr wrap="square">
            <a:spAutoFit/>
          </a:bodyPr>
          <a:lstStyle/>
          <a:p>
            <a:pPr fontAlgn="b"/>
            <a:r>
              <a:rPr lang="tr-TR" b="1" u="sng" dirty="0">
                <a:solidFill>
                  <a:srgbClr val="333333"/>
                </a:solidFill>
                <a:latin typeface="Open Sans"/>
              </a:rPr>
              <a:t>Radyoterapi Bölümü Tanıtımı:</a:t>
            </a:r>
            <a:endParaRPr lang="tr-TR" dirty="0">
              <a:solidFill>
                <a:srgbClr val="333333"/>
              </a:solidFill>
              <a:latin typeface="Open Sans"/>
            </a:endParaRPr>
          </a:p>
          <a:p>
            <a:pPr fontAlgn="b"/>
            <a:r>
              <a:rPr lang="tr-TR" dirty="0">
                <a:solidFill>
                  <a:srgbClr val="333333"/>
                </a:solidFill>
                <a:latin typeface="Open Sans"/>
              </a:rPr>
              <a:t>Radyoterapi programının amacı, kanser hastalıklarının tedavisinde onkoloji uzmanı doktorun yardımcısı olarak çalışacak elemanları yetiştirmektir</a:t>
            </a:r>
            <a:r>
              <a:rPr lang="tr-TR" dirty="0" smtClean="0">
                <a:solidFill>
                  <a:srgbClr val="333333"/>
                </a:solidFill>
                <a:latin typeface="Open Sans"/>
              </a:rPr>
              <a:t>.</a:t>
            </a:r>
          </a:p>
          <a:p>
            <a:pPr fontAlgn="b"/>
            <a:endParaRPr lang="tr-TR" dirty="0">
              <a:solidFill>
                <a:srgbClr val="333333"/>
              </a:solidFill>
              <a:latin typeface="Open Sans"/>
            </a:endParaRPr>
          </a:p>
          <a:p>
            <a:pPr fontAlgn="b"/>
            <a:r>
              <a:rPr lang="tr-TR" dirty="0" smtClean="0">
                <a:solidFill>
                  <a:srgbClr val="333333"/>
                </a:solidFill>
                <a:latin typeface="Open Sans"/>
              </a:rPr>
              <a:t>DGS:HEMŞİRELİK(LİSANS)</a:t>
            </a:r>
            <a:endParaRPr lang="tr-TR" b="0" i="0" dirty="0">
              <a:solidFill>
                <a:srgbClr val="333333"/>
              </a:solidFill>
              <a:effectLst/>
              <a:latin typeface="Open Sans"/>
            </a:endParaRPr>
          </a:p>
        </p:txBody>
      </p:sp>
      <p:sp>
        <p:nvSpPr>
          <p:cNvPr id="4" name="Metin kutusu 3"/>
          <p:cNvSpPr txBox="1"/>
          <p:nvPr/>
        </p:nvSpPr>
        <p:spPr>
          <a:xfrm>
            <a:off x="1215957" y="797668"/>
            <a:ext cx="1994171" cy="369332"/>
          </a:xfrm>
          <a:prstGeom prst="rect">
            <a:avLst/>
          </a:prstGeom>
          <a:noFill/>
        </p:spPr>
        <p:txBody>
          <a:bodyPr wrap="square" rtlCol="0">
            <a:spAutoFit/>
          </a:bodyPr>
          <a:lstStyle/>
          <a:p>
            <a:r>
              <a:rPr lang="tr-TR" dirty="0" smtClean="0"/>
              <a:t>TYT</a:t>
            </a:r>
            <a:endParaRPr lang="tr-TR" dirty="0"/>
          </a:p>
        </p:txBody>
      </p:sp>
      <p:pic>
        <p:nvPicPr>
          <p:cNvPr id="4098" name="Picture 2" descr="C:\Users\Optimal\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45407">
            <a:off x="5351839" y="1476008"/>
            <a:ext cx="3680476" cy="28534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817123" y="4738323"/>
            <a:ext cx="3064213" cy="646331"/>
          </a:xfrm>
          <a:prstGeom prst="rect">
            <a:avLst/>
          </a:prstGeom>
          <a:noFill/>
        </p:spPr>
        <p:txBody>
          <a:bodyPr wrap="square" rtlCol="0">
            <a:spAutoFit/>
          </a:bodyPr>
          <a:lstStyle/>
          <a:p>
            <a:r>
              <a:rPr lang="tr-TR" dirty="0" smtClean="0"/>
              <a:t>HACETTEPE:403. ANKARA:362</a:t>
            </a:r>
          </a:p>
          <a:p>
            <a:r>
              <a:rPr lang="tr-TR" dirty="0" smtClean="0"/>
              <a:t>TOPLAM:8 ÜNİVERSİTE</a:t>
            </a:r>
            <a:endParaRPr lang="tr-TR" dirty="0"/>
          </a:p>
        </p:txBody>
      </p:sp>
    </p:spTree>
    <p:extLst>
      <p:ext uri="{BB962C8B-B14F-4D97-AF65-F5344CB8AC3E}">
        <p14:creationId xmlns:p14="http://schemas.microsoft.com/office/powerpoint/2010/main" val="358838057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620713"/>
            <a:ext cx="3052763" cy="442912"/>
          </a:xfrm>
        </p:spPr>
        <p:txBody>
          <a:bodyPr>
            <a:normAutofit fontScale="90000"/>
          </a:bodyPr>
          <a:lstStyle/>
          <a:p>
            <a:r>
              <a:rPr lang="tr-TR" dirty="0" smtClean="0"/>
              <a:t> </a:t>
            </a:r>
            <a:endParaRPr lang="tr-TR" dirty="0"/>
          </a:p>
        </p:txBody>
      </p:sp>
      <p:sp>
        <p:nvSpPr>
          <p:cNvPr id="3" name="İçerik Yer Tutucusu 2"/>
          <p:cNvSpPr>
            <a:spLocks noGrp="1"/>
          </p:cNvSpPr>
          <p:nvPr>
            <p:ph idx="4294967295"/>
          </p:nvPr>
        </p:nvSpPr>
        <p:spPr>
          <a:xfrm>
            <a:off x="0" y="115888"/>
            <a:ext cx="5470525" cy="6913562"/>
          </a:xfrm>
        </p:spPr>
        <p:txBody>
          <a:bodyPr>
            <a:normAutofit/>
          </a:bodyPr>
          <a:lstStyle/>
          <a:p>
            <a:pPr fontAlgn="b"/>
            <a:r>
              <a:rPr lang="tr-TR" b="1" u="sng" dirty="0"/>
              <a:t>Tıbbi Laboratuvar Bölümü Tanıtımı:</a:t>
            </a:r>
            <a:endParaRPr lang="tr-TR" dirty="0"/>
          </a:p>
          <a:p>
            <a:pPr fontAlgn="b"/>
            <a:r>
              <a:rPr lang="tr-TR" dirty="0"/>
              <a:t>Tıbbi laboratuvar programı, hastane, laboratuvar ve kliniklerde kullanılan sağlık personelinin yetiştirilmesi konularında teorik ve pratik eğitim yapar. </a:t>
            </a:r>
            <a:endParaRPr lang="tr-TR" dirty="0" smtClean="0"/>
          </a:p>
          <a:p>
            <a:pPr fontAlgn="b"/>
            <a:endParaRPr lang="tr-TR" dirty="0"/>
          </a:p>
          <a:p>
            <a:pPr fontAlgn="b"/>
            <a:r>
              <a:rPr lang="tr-TR" dirty="0" smtClean="0"/>
              <a:t>DGS:GENETİK VE BİYOMÜHENDİSLİK, HEMŞİRELİK(LİSANS)</a:t>
            </a:r>
            <a:endParaRPr lang="tr-TR" dirty="0"/>
          </a:p>
        </p:txBody>
      </p:sp>
      <p:pic>
        <p:nvPicPr>
          <p:cNvPr id="4" name="Resim 3" descr="C:\Users\Rehberlik\Desktop\tibb.jpg"/>
          <p:cNvPicPr/>
          <p:nvPr/>
        </p:nvPicPr>
        <p:blipFill>
          <a:blip r:embed="rId3">
            <a:extLst>
              <a:ext uri="{28A0092B-C50C-407E-A947-70E740481C1C}">
                <a14:useLocalDpi xmlns:a14="http://schemas.microsoft.com/office/drawing/2010/main" val="0"/>
              </a:ext>
            </a:extLst>
          </a:blip>
          <a:srcRect/>
          <a:stretch>
            <a:fillRect/>
          </a:stretch>
        </p:blipFill>
        <p:spPr bwMode="auto">
          <a:xfrm>
            <a:off x="6123130" y="404664"/>
            <a:ext cx="3095625" cy="3096344"/>
          </a:xfrm>
          <a:prstGeom prst="rect">
            <a:avLst/>
          </a:prstGeom>
          <a:noFill/>
          <a:ln>
            <a:noFill/>
          </a:ln>
        </p:spPr>
      </p:pic>
      <p:sp>
        <p:nvSpPr>
          <p:cNvPr id="5" name="Dikdörtgen 4"/>
          <p:cNvSpPr/>
          <p:nvPr/>
        </p:nvSpPr>
        <p:spPr>
          <a:xfrm>
            <a:off x="79130" y="6330462"/>
            <a:ext cx="9826869" cy="589084"/>
          </a:xfrm>
          <a:prstGeom prst="rect">
            <a:avLst/>
          </a:prstGeom>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Metin kutusu 5"/>
          <p:cNvSpPr txBox="1"/>
          <p:nvPr/>
        </p:nvSpPr>
        <p:spPr>
          <a:xfrm>
            <a:off x="6123130" y="4056434"/>
            <a:ext cx="2690130" cy="1200329"/>
          </a:xfrm>
          <a:prstGeom prst="rect">
            <a:avLst/>
          </a:prstGeom>
          <a:noFill/>
        </p:spPr>
        <p:txBody>
          <a:bodyPr wrap="square" rtlCol="0">
            <a:spAutoFit/>
          </a:bodyPr>
          <a:lstStyle/>
          <a:p>
            <a:r>
              <a:rPr lang="tr-TR" dirty="0" smtClean="0"/>
              <a:t>HACETTEPE:404</a:t>
            </a:r>
          </a:p>
          <a:p>
            <a:r>
              <a:rPr lang="tr-TR" dirty="0" smtClean="0"/>
              <a:t>IĞDIR:334</a:t>
            </a:r>
          </a:p>
          <a:p>
            <a:r>
              <a:rPr lang="tr-TR" dirty="0" smtClean="0"/>
              <a:t>TOPLAM:100</a:t>
            </a:r>
          </a:p>
          <a:p>
            <a:endParaRPr lang="tr-TR" dirty="0"/>
          </a:p>
        </p:txBody>
      </p:sp>
      <p:sp>
        <p:nvSpPr>
          <p:cNvPr id="7" name="Metin kutusu 6"/>
          <p:cNvSpPr txBox="1"/>
          <p:nvPr/>
        </p:nvSpPr>
        <p:spPr>
          <a:xfrm>
            <a:off x="604684" y="545690"/>
            <a:ext cx="1696064" cy="369332"/>
          </a:xfrm>
          <a:prstGeom prst="rect">
            <a:avLst/>
          </a:prstGeom>
          <a:noFill/>
        </p:spPr>
        <p:txBody>
          <a:bodyPr wrap="square" rtlCol="0">
            <a:spAutoFit/>
          </a:bodyPr>
          <a:lstStyle/>
          <a:p>
            <a:r>
              <a:rPr lang="tr-TR" dirty="0" smtClean="0"/>
              <a:t>TYT</a:t>
            </a:r>
            <a:endParaRPr lang="tr-TR" dirty="0"/>
          </a:p>
        </p:txBody>
      </p:sp>
    </p:spTree>
    <p:extLst>
      <p:ext uri="{BB962C8B-B14F-4D97-AF65-F5344CB8AC3E}">
        <p14:creationId xmlns:p14="http://schemas.microsoft.com/office/powerpoint/2010/main" val="122548827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Yukarı Bükülmüş Şerit 7"/>
          <p:cNvSpPr/>
          <p:nvPr/>
        </p:nvSpPr>
        <p:spPr>
          <a:xfrm>
            <a:off x="3303639" y="707922"/>
            <a:ext cx="5206181" cy="129266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4675239" y="707922"/>
            <a:ext cx="3583858" cy="1292662"/>
          </a:xfrm>
          <a:prstGeom prst="rect">
            <a:avLst/>
          </a:prstGeom>
          <a:noFill/>
        </p:spPr>
        <p:txBody>
          <a:bodyPr wrap="square" rtlCol="0">
            <a:spAutoFit/>
          </a:bodyPr>
          <a:lstStyle/>
          <a:p>
            <a:r>
              <a:rPr lang="tr-TR" sz="2000" b="1" dirty="0" smtClean="0"/>
              <a:t>Öğrenci sayımız:656</a:t>
            </a:r>
          </a:p>
          <a:p>
            <a:r>
              <a:rPr lang="tr-TR" sz="2000" b="1" dirty="0" smtClean="0"/>
              <a:t>Kadromuz:53 </a:t>
            </a:r>
          </a:p>
          <a:p>
            <a:r>
              <a:rPr lang="tr-TR" sz="2000" b="1" dirty="0" smtClean="0"/>
              <a:t>Derslik :24</a:t>
            </a:r>
          </a:p>
          <a:p>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3436034668"/>
              </p:ext>
            </p:extLst>
          </p:nvPr>
        </p:nvGraphicFramePr>
        <p:xfrm>
          <a:off x="4055806" y="2389240"/>
          <a:ext cx="4424517" cy="4235829"/>
        </p:xfrm>
        <a:graphic>
          <a:graphicData uri="http://schemas.openxmlformats.org/drawingml/2006/table">
            <a:tbl>
              <a:tblPr firstRow="1" firstCol="1" bandRow="1">
                <a:tableStyleId>{5C22544A-7EE6-4342-B048-85BDC9FD1C3A}</a:tableStyleId>
              </a:tblPr>
              <a:tblGrid>
                <a:gridCol w="4424517"/>
              </a:tblGrid>
              <a:tr h="662049">
                <a:tc>
                  <a:txBody>
                    <a:bodyPr/>
                    <a:lstStyle/>
                    <a:p>
                      <a:pPr algn="ctr">
                        <a:lnSpc>
                          <a:spcPct val="115000"/>
                        </a:lnSpc>
                        <a:spcAft>
                          <a:spcPts val="0"/>
                        </a:spcAft>
                      </a:pPr>
                      <a:r>
                        <a:rPr lang="tr-TR" sz="1600" u="sng" dirty="0">
                          <a:effectLst/>
                        </a:rPr>
                        <a:t>8.45 OKULA GELİŞ!!</a:t>
                      </a:r>
                      <a:endParaRPr lang="tr-TR" sz="1600" dirty="0">
                        <a:effectLst/>
                      </a:endParaRPr>
                    </a:p>
                    <a:p>
                      <a:pPr algn="ctr">
                        <a:lnSpc>
                          <a:spcPct val="115000"/>
                        </a:lnSpc>
                        <a:spcAft>
                          <a:spcPts val="0"/>
                        </a:spcAft>
                      </a:pPr>
                      <a:r>
                        <a:rPr lang="tr-TR" sz="1600" dirty="0">
                          <a:effectLst/>
                        </a:rPr>
                        <a:t>09.00    -    16.10</a:t>
                      </a:r>
                      <a:endParaRPr lang="tr-TR" sz="1600" dirty="0">
                        <a:solidFill>
                          <a:srgbClr val="000000"/>
                        </a:solidFill>
                        <a:effectLst/>
                        <a:latin typeface="Calibri"/>
                        <a:ea typeface="Calibri"/>
                      </a:endParaRPr>
                    </a:p>
                  </a:txBody>
                  <a:tcPr marL="73025" marR="73025" marT="0" marB="0"/>
                </a:tc>
              </a:tr>
              <a:tr h="3482246">
                <a:tc>
                  <a:txBody>
                    <a:bodyPr/>
                    <a:lstStyle/>
                    <a:p>
                      <a:pPr marL="457200">
                        <a:lnSpc>
                          <a:spcPct val="115000"/>
                        </a:lnSpc>
                        <a:spcAft>
                          <a:spcPts val="0"/>
                        </a:spcAft>
                      </a:pPr>
                      <a:r>
                        <a:rPr lang="tr-TR" sz="1400" dirty="0">
                          <a:effectLst/>
                        </a:rPr>
                        <a:t> </a:t>
                      </a:r>
                    </a:p>
                    <a:p>
                      <a:pPr marL="457200">
                        <a:lnSpc>
                          <a:spcPct val="115000"/>
                        </a:lnSpc>
                        <a:spcAft>
                          <a:spcPts val="0"/>
                        </a:spcAft>
                      </a:pPr>
                      <a:r>
                        <a:rPr lang="tr-TR" sz="1400" dirty="0">
                          <a:effectLst/>
                        </a:rPr>
                        <a:t>          </a:t>
                      </a:r>
                      <a:r>
                        <a:rPr lang="tr-TR" sz="1400" u="sng" dirty="0">
                          <a:effectLst/>
                        </a:rPr>
                        <a:t>GİRİŞ</a:t>
                      </a:r>
                      <a:r>
                        <a:rPr lang="tr-TR" sz="1400" dirty="0">
                          <a:effectLst/>
                        </a:rPr>
                        <a:t>        </a:t>
                      </a:r>
                      <a:r>
                        <a:rPr lang="tr-TR" sz="1400" u="sng" dirty="0">
                          <a:effectLst/>
                        </a:rPr>
                        <a:t>ÇIKIŞ</a:t>
                      </a:r>
                      <a:endParaRPr lang="tr-TR" sz="1400" dirty="0">
                        <a:effectLst/>
                      </a:endParaRPr>
                    </a:p>
                    <a:p>
                      <a:pPr marL="342900" lvl="0" indent="-342900">
                        <a:spcAft>
                          <a:spcPts val="0"/>
                        </a:spcAft>
                        <a:buFont typeface="+mj-lt"/>
                        <a:buAutoNum type="arabicPeriod"/>
                      </a:pPr>
                      <a:r>
                        <a:rPr lang="tr-TR" sz="1400" dirty="0">
                          <a:effectLst/>
                        </a:rPr>
                        <a:t>Ders       9.00               9.40</a:t>
                      </a:r>
                    </a:p>
                    <a:p>
                      <a:pPr marL="342900" lvl="0" indent="-342900">
                        <a:spcAft>
                          <a:spcPts val="0"/>
                        </a:spcAft>
                        <a:buFont typeface="+mj-lt"/>
                        <a:buAutoNum type="arabicPeriod"/>
                      </a:pPr>
                      <a:r>
                        <a:rPr lang="tr-TR" sz="1400" dirty="0">
                          <a:effectLst/>
                        </a:rPr>
                        <a:t>Ders      9.50                10.30</a:t>
                      </a:r>
                    </a:p>
                    <a:p>
                      <a:pPr marL="342900" lvl="0" indent="-342900">
                        <a:spcAft>
                          <a:spcPts val="0"/>
                        </a:spcAft>
                        <a:buFont typeface="+mj-lt"/>
                        <a:buAutoNum type="arabicPeriod"/>
                      </a:pPr>
                      <a:r>
                        <a:rPr lang="tr-TR" sz="1400" dirty="0">
                          <a:effectLst/>
                        </a:rPr>
                        <a:t>Ders    10.40              11.20</a:t>
                      </a:r>
                    </a:p>
                    <a:p>
                      <a:pPr marL="342900" lvl="0" indent="-342900">
                        <a:spcAft>
                          <a:spcPts val="0"/>
                        </a:spcAft>
                        <a:buFont typeface="+mj-lt"/>
                        <a:buAutoNum type="arabicPeriod"/>
                      </a:pPr>
                      <a:r>
                        <a:rPr lang="tr-TR" sz="1400" dirty="0">
                          <a:effectLst/>
                        </a:rPr>
                        <a:t>Ders    11.30               12.10</a:t>
                      </a:r>
                    </a:p>
                    <a:p>
                      <a:pPr marL="342900" lvl="0" indent="-342900">
                        <a:spcAft>
                          <a:spcPts val="0"/>
                        </a:spcAft>
                        <a:buFont typeface="+mj-lt"/>
                        <a:buAutoNum type="arabicPeriod"/>
                      </a:pPr>
                      <a:r>
                        <a:rPr lang="tr-TR" sz="1400" dirty="0">
                          <a:effectLst/>
                        </a:rPr>
                        <a:t>Ders    12.20              13.30</a:t>
                      </a:r>
                    </a:p>
                    <a:p>
                      <a:pPr marL="457200">
                        <a:lnSpc>
                          <a:spcPct val="115000"/>
                        </a:lnSpc>
                        <a:spcAft>
                          <a:spcPts val="0"/>
                        </a:spcAft>
                      </a:pPr>
                      <a:r>
                        <a:rPr lang="tr-TR" sz="1400" dirty="0">
                          <a:effectLst/>
                        </a:rPr>
                        <a:t> </a:t>
                      </a:r>
                    </a:p>
                    <a:p>
                      <a:pPr marL="457200">
                        <a:lnSpc>
                          <a:spcPct val="115000"/>
                        </a:lnSpc>
                        <a:spcAft>
                          <a:spcPts val="0"/>
                        </a:spcAft>
                      </a:pPr>
                      <a:r>
                        <a:rPr lang="tr-TR" sz="1400" dirty="0">
                          <a:effectLst/>
                        </a:rPr>
                        <a:t>ÖĞLE ARASI 13.00-13.50    </a:t>
                      </a:r>
                    </a:p>
                    <a:p>
                      <a:pPr marL="457200">
                        <a:lnSpc>
                          <a:spcPct val="115000"/>
                        </a:lnSpc>
                        <a:spcAft>
                          <a:spcPts val="0"/>
                        </a:spcAft>
                      </a:pPr>
                      <a:r>
                        <a:rPr lang="tr-TR" sz="1400" dirty="0">
                          <a:effectLst/>
                        </a:rPr>
                        <a:t> </a:t>
                      </a:r>
                    </a:p>
                    <a:p>
                      <a:pPr marL="342900" lvl="0" indent="-342900">
                        <a:spcAft>
                          <a:spcPts val="0"/>
                        </a:spcAft>
                        <a:buFont typeface="+mj-lt"/>
                        <a:buAutoNum type="arabicPeriod"/>
                      </a:pPr>
                      <a:r>
                        <a:rPr lang="tr-TR" sz="1400" dirty="0">
                          <a:effectLst/>
                        </a:rPr>
                        <a:t>Ders   13.50                14.30 </a:t>
                      </a:r>
                    </a:p>
                    <a:p>
                      <a:pPr marL="342900" lvl="0" indent="-342900">
                        <a:spcAft>
                          <a:spcPts val="0"/>
                        </a:spcAft>
                        <a:buFont typeface="+mj-lt"/>
                        <a:buAutoNum type="arabicPeriod"/>
                      </a:pPr>
                      <a:r>
                        <a:rPr lang="tr-TR" sz="1400" dirty="0">
                          <a:effectLst/>
                        </a:rPr>
                        <a:t>Ders   14.40                15.20</a:t>
                      </a:r>
                    </a:p>
                    <a:p>
                      <a:pPr marL="342900" lvl="0" indent="-342900">
                        <a:spcAft>
                          <a:spcPts val="0"/>
                        </a:spcAft>
                        <a:buFont typeface="+mj-lt"/>
                        <a:buAutoNum type="arabicPeriod"/>
                      </a:pPr>
                      <a:r>
                        <a:rPr lang="tr-TR" sz="1400" dirty="0">
                          <a:effectLst/>
                        </a:rPr>
                        <a:t>Ders   15.30                16.10</a:t>
                      </a:r>
                    </a:p>
                    <a:p>
                      <a:pPr>
                        <a:spcAft>
                          <a:spcPts val="0"/>
                        </a:spcAft>
                      </a:pPr>
                      <a:r>
                        <a:rPr lang="tr-TR" sz="1400" dirty="0">
                          <a:effectLst/>
                        </a:rPr>
                        <a:t> </a:t>
                      </a:r>
                    </a:p>
                    <a:p>
                      <a:pPr>
                        <a:spcAft>
                          <a:spcPts val="0"/>
                        </a:spcAft>
                      </a:pPr>
                      <a:r>
                        <a:rPr lang="tr-TR" sz="1400" dirty="0">
                          <a:effectLst/>
                        </a:rPr>
                        <a:t>NOT:CUMA GÜNLERİ DERSLER 15 DK ERKEN BAŞLAMAKTADIR….</a:t>
                      </a:r>
                      <a:endParaRPr lang="tr-TR" sz="1400" dirty="0">
                        <a:effectLst/>
                        <a:latin typeface="Calibri"/>
                      </a:endParaRPr>
                    </a:p>
                  </a:txBody>
                  <a:tcPr marL="73025" marR="73025" marT="0" marB="0"/>
                </a:tc>
              </a:tr>
            </a:tbl>
          </a:graphicData>
        </a:graphic>
      </p:graphicFrame>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479321" y="1576415"/>
            <a:ext cx="2669458" cy="3202064"/>
          </a:xfrm>
          <a:prstGeom prst="rect">
            <a:avLst/>
          </a:prstGeom>
          <a:noFill/>
        </p:spPr>
      </p:pic>
    </p:spTree>
    <p:extLst>
      <p:ext uri="{BB962C8B-B14F-4D97-AF65-F5344CB8AC3E}">
        <p14:creationId xmlns:p14="http://schemas.microsoft.com/office/powerpoint/2010/main" val="214634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350489" y="836712"/>
            <a:ext cx="8892988" cy="369332"/>
          </a:xfrm>
          <a:prstGeom prst="rect">
            <a:avLst/>
          </a:prstGeom>
          <a:noFill/>
        </p:spPr>
        <p:txBody>
          <a:bodyPr wrap="square" rtlCol="0">
            <a:spAutoFit/>
          </a:bodyPr>
          <a:lstStyle/>
          <a:p>
            <a:endParaRPr lang="tr-TR">
              <a:solidFill>
                <a:prstClr val="white"/>
              </a:solidFill>
            </a:endParaRPr>
          </a:p>
        </p:txBody>
      </p:sp>
      <p:sp>
        <p:nvSpPr>
          <p:cNvPr id="10" name="Metin kutusu 9"/>
          <p:cNvSpPr txBox="1"/>
          <p:nvPr/>
        </p:nvSpPr>
        <p:spPr>
          <a:xfrm>
            <a:off x="845789" y="772180"/>
            <a:ext cx="8892988" cy="369332"/>
          </a:xfrm>
          <a:prstGeom prst="rect">
            <a:avLst/>
          </a:prstGeom>
          <a:noFill/>
        </p:spPr>
        <p:txBody>
          <a:bodyPr wrap="square" rtlCol="0">
            <a:spAutoFit/>
          </a:bodyPr>
          <a:lstStyle/>
          <a:p>
            <a:endParaRPr lang="tr-TR">
              <a:solidFill>
                <a:prstClr val="white"/>
              </a:solidFill>
            </a:endParaRPr>
          </a:p>
        </p:txBody>
      </p:sp>
      <p:sp>
        <p:nvSpPr>
          <p:cNvPr id="11" name="Metin kutusu 10"/>
          <p:cNvSpPr txBox="1"/>
          <p:nvPr/>
        </p:nvSpPr>
        <p:spPr>
          <a:xfrm>
            <a:off x="680689" y="1141512"/>
            <a:ext cx="8892988" cy="369332"/>
          </a:xfrm>
          <a:prstGeom prst="rect">
            <a:avLst/>
          </a:prstGeom>
          <a:noFill/>
        </p:spPr>
        <p:txBody>
          <a:bodyPr wrap="square" rtlCol="0">
            <a:spAutoFit/>
          </a:bodyPr>
          <a:lstStyle/>
          <a:p>
            <a:endParaRPr lang="tr-TR">
              <a:solidFill>
                <a:prstClr val="white"/>
              </a:solidFill>
            </a:endParaRPr>
          </a:p>
        </p:txBody>
      </p:sp>
      <p:sp>
        <p:nvSpPr>
          <p:cNvPr id="12" name="Metin kutusu 11"/>
          <p:cNvSpPr txBox="1"/>
          <p:nvPr/>
        </p:nvSpPr>
        <p:spPr>
          <a:xfrm>
            <a:off x="845789" y="1099652"/>
            <a:ext cx="8892988" cy="369332"/>
          </a:xfrm>
          <a:prstGeom prst="rect">
            <a:avLst/>
          </a:prstGeom>
          <a:noFill/>
        </p:spPr>
        <p:txBody>
          <a:bodyPr wrap="square" rtlCol="0">
            <a:spAutoFit/>
          </a:bodyPr>
          <a:lstStyle/>
          <a:p>
            <a:endParaRPr lang="tr-TR">
              <a:solidFill>
                <a:prstClr val="white"/>
              </a:solidFill>
            </a:endParaRPr>
          </a:p>
        </p:txBody>
      </p:sp>
      <p:sp>
        <p:nvSpPr>
          <p:cNvPr id="13" name="Metin kutusu 12"/>
          <p:cNvSpPr txBox="1"/>
          <p:nvPr/>
        </p:nvSpPr>
        <p:spPr>
          <a:xfrm>
            <a:off x="1010889" y="1446312"/>
            <a:ext cx="8892988" cy="369332"/>
          </a:xfrm>
          <a:prstGeom prst="rect">
            <a:avLst/>
          </a:prstGeom>
          <a:noFill/>
        </p:spPr>
        <p:txBody>
          <a:bodyPr wrap="square" rtlCol="0">
            <a:spAutoFit/>
          </a:bodyPr>
          <a:lstStyle/>
          <a:p>
            <a:endParaRPr lang="tr-TR">
              <a:solidFill>
                <a:prstClr val="white"/>
              </a:solidFill>
            </a:endParaRPr>
          </a:p>
        </p:txBody>
      </p:sp>
      <p:sp>
        <p:nvSpPr>
          <p:cNvPr id="14" name="Metin kutusu 13"/>
          <p:cNvSpPr txBox="1"/>
          <p:nvPr/>
        </p:nvSpPr>
        <p:spPr>
          <a:xfrm>
            <a:off x="1175989" y="1598712"/>
            <a:ext cx="8892988" cy="369332"/>
          </a:xfrm>
          <a:prstGeom prst="rect">
            <a:avLst/>
          </a:prstGeom>
          <a:noFill/>
        </p:spPr>
        <p:txBody>
          <a:bodyPr wrap="square" rtlCol="0">
            <a:spAutoFit/>
          </a:bodyPr>
          <a:lstStyle/>
          <a:p>
            <a:endParaRPr lang="tr-TR">
              <a:solidFill>
                <a:prstClr val="white"/>
              </a:solidFill>
            </a:endParaRPr>
          </a:p>
        </p:txBody>
      </p:sp>
      <p:sp>
        <p:nvSpPr>
          <p:cNvPr id="15" name="Metin kutusu 14"/>
          <p:cNvSpPr txBox="1"/>
          <p:nvPr/>
        </p:nvSpPr>
        <p:spPr>
          <a:xfrm>
            <a:off x="1341089" y="1751112"/>
            <a:ext cx="8892988" cy="369332"/>
          </a:xfrm>
          <a:prstGeom prst="rect">
            <a:avLst/>
          </a:prstGeom>
          <a:noFill/>
        </p:spPr>
        <p:txBody>
          <a:bodyPr wrap="square" rtlCol="0">
            <a:spAutoFit/>
          </a:bodyPr>
          <a:lstStyle/>
          <a:p>
            <a:endParaRPr lang="tr-TR">
              <a:solidFill>
                <a:prstClr val="white"/>
              </a:solidFill>
            </a:endParaRPr>
          </a:p>
        </p:txBody>
      </p:sp>
      <p:sp>
        <p:nvSpPr>
          <p:cNvPr id="16" name="Metin kutusu 15"/>
          <p:cNvSpPr txBox="1"/>
          <p:nvPr/>
        </p:nvSpPr>
        <p:spPr>
          <a:xfrm>
            <a:off x="1506189" y="1903512"/>
            <a:ext cx="8892988" cy="369332"/>
          </a:xfrm>
          <a:prstGeom prst="rect">
            <a:avLst/>
          </a:prstGeom>
          <a:noFill/>
        </p:spPr>
        <p:txBody>
          <a:bodyPr wrap="square" rtlCol="0">
            <a:spAutoFit/>
          </a:bodyPr>
          <a:lstStyle/>
          <a:p>
            <a:endParaRPr lang="tr-TR">
              <a:solidFill>
                <a:prstClr val="white"/>
              </a:solidFill>
            </a:endParaRPr>
          </a:p>
        </p:txBody>
      </p:sp>
      <p:sp>
        <p:nvSpPr>
          <p:cNvPr id="17" name="Metin kutusu 16"/>
          <p:cNvSpPr txBox="1"/>
          <p:nvPr/>
        </p:nvSpPr>
        <p:spPr>
          <a:xfrm>
            <a:off x="1671289" y="2055912"/>
            <a:ext cx="8892988" cy="369332"/>
          </a:xfrm>
          <a:prstGeom prst="rect">
            <a:avLst/>
          </a:prstGeom>
          <a:noFill/>
        </p:spPr>
        <p:txBody>
          <a:bodyPr wrap="square" rtlCol="0">
            <a:spAutoFit/>
          </a:bodyPr>
          <a:lstStyle/>
          <a:p>
            <a:endParaRPr lang="tr-TR">
              <a:solidFill>
                <a:prstClr val="white"/>
              </a:solidFill>
            </a:endParaRPr>
          </a:p>
        </p:txBody>
      </p:sp>
      <p:sp>
        <p:nvSpPr>
          <p:cNvPr id="18" name="Metin kutusu 17"/>
          <p:cNvSpPr txBox="1"/>
          <p:nvPr/>
        </p:nvSpPr>
        <p:spPr>
          <a:xfrm>
            <a:off x="1836389" y="2208312"/>
            <a:ext cx="8892988" cy="369332"/>
          </a:xfrm>
          <a:prstGeom prst="rect">
            <a:avLst/>
          </a:prstGeom>
          <a:noFill/>
        </p:spPr>
        <p:txBody>
          <a:bodyPr wrap="square" rtlCol="0">
            <a:spAutoFit/>
          </a:bodyPr>
          <a:lstStyle/>
          <a:p>
            <a:endParaRPr lang="tr-TR">
              <a:solidFill>
                <a:prstClr val="white"/>
              </a:solidFill>
            </a:endParaRPr>
          </a:p>
        </p:txBody>
      </p:sp>
      <p:sp>
        <p:nvSpPr>
          <p:cNvPr id="2" name="Rectangle 2"/>
          <p:cNvSpPr>
            <a:spLocks noChangeArrowheads="1"/>
          </p:cNvSpPr>
          <p:nvPr/>
        </p:nvSpPr>
        <p:spPr bwMode="auto">
          <a:xfrm>
            <a:off x="4953000" y="699543"/>
            <a:ext cx="3928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tr-TR" sz="1400" b="1" smtClean="0">
                <a:solidFill>
                  <a:srgbClr val="A02404"/>
                </a:solidFill>
                <a:latin typeface="Arial" pitchFamily="34" charset="0"/>
                <a:ea typeface="Times New Roman" pitchFamily="18" charset="0"/>
                <a:cs typeface="Arial" pitchFamily="34" charset="0"/>
              </a:rPr>
              <a:t>MESLEK: Ameliyathane Hizmetleri Teknikeri</a:t>
            </a:r>
            <a:endParaRPr lang="tr-TR" sz="1200" smtClean="0">
              <a:solidFill>
                <a:prstClr val="white"/>
              </a:solidFill>
              <a:latin typeface="Arial" pitchFamily="34" charset="0"/>
              <a:ea typeface="Times New Roman" pitchFamily="18" charset="0"/>
              <a:cs typeface="Arial" pitchFamily="34" charset="0"/>
            </a:endParaRPr>
          </a:p>
          <a:p>
            <a:pPr eaLnBrk="0" fontAlgn="base" hangingPunct="0">
              <a:spcBef>
                <a:spcPct val="0"/>
              </a:spcBef>
              <a:spcAft>
                <a:spcPct val="0"/>
              </a:spcAft>
            </a:pPr>
            <a:endParaRPr lang="tr-TR" smtClean="0">
              <a:solidFill>
                <a:prstClr val="white"/>
              </a:solidFill>
              <a:latin typeface="Arial" pitchFamily="34" charset="0"/>
              <a:cs typeface="Arial" pitchFamily="34" charset="0"/>
            </a:endParaRPr>
          </a:p>
        </p:txBody>
      </p:sp>
      <p:pic>
        <p:nvPicPr>
          <p:cNvPr id="1025" name="Resim 14" descr="Açıklama: Ameliyathane Hizmetleri Teknik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13" y="501814"/>
            <a:ext cx="3095625" cy="28180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172913" y="1105763"/>
            <a:ext cx="450901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685800" algn="l"/>
              </a:tabLst>
            </a:pPr>
            <a:endParaRPr lang="tr-TR" sz="1200" dirty="0">
              <a:solidFill>
                <a:srgbClr val="000000"/>
              </a:solidFill>
              <a:latin typeface="Arial" pitchFamily="34" charset="0"/>
              <a:ea typeface="Times New Roman" pitchFamily="18" charset="0"/>
              <a:cs typeface="Arial" pitchFamily="34" charset="0"/>
            </a:endParaRPr>
          </a:p>
          <a:p>
            <a:pPr eaLnBrk="0" fontAlgn="base" hangingPunct="0">
              <a:spcBef>
                <a:spcPct val="0"/>
              </a:spcBef>
              <a:spcAft>
                <a:spcPct val="0"/>
              </a:spcAft>
              <a:tabLst>
                <a:tab pos="685800" algn="l"/>
              </a:tabLst>
            </a:pPr>
            <a:endParaRPr lang="tr-TR" sz="1200" dirty="0" smtClean="0">
              <a:solidFill>
                <a:srgbClr val="000000"/>
              </a:solidFill>
              <a:latin typeface="Arial" pitchFamily="34" charset="0"/>
              <a:ea typeface="Times New Roman" pitchFamily="18" charset="0"/>
              <a:cs typeface="Arial" pitchFamily="34" charset="0"/>
            </a:endParaRPr>
          </a:p>
          <a:p>
            <a:pPr eaLnBrk="0" fontAlgn="base" hangingPunct="0">
              <a:spcBef>
                <a:spcPct val="0"/>
              </a:spcBef>
              <a:spcAft>
                <a:spcPct val="0"/>
              </a:spcAft>
              <a:tabLst>
                <a:tab pos="685800" algn="l"/>
              </a:tabLst>
            </a:pPr>
            <a:endParaRPr lang="tr-TR" sz="1600" dirty="0">
              <a:solidFill>
                <a:prstClr val="white"/>
              </a:solidFill>
              <a:latin typeface="Arial" pitchFamily="34" charset="0"/>
              <a:ea typeface="Times New Roman" pitchFamily="18" charset="0"/>
              <a:cs typeface="Arial" pitchFamily="34" charset="0"/>
            </a:endParaRPr>
          </a:p>
          <a:p>
            <a:pPr eaLnBrk="0" fontAlgn="base" hangingPunct="0">
              <a:spcBef>
                <a:spcPct val="0"/>
              </a:spcBef>
              <a:spcAft>
                <a:spcPct val="0"/>
              </a:spcAft>
              <a:tabLst>
                <a:tab pos="685800" algn="l"/>
              </a:tabLst>
            </a:pPr>
            <a:r>
              <a:rPr lang="tr-TR" sz="1600" b="1" dirty="0" smtClean="0">
                <a:solidFill>
                  <a:prstClr val="white"/>
                </a:solidFill>
                <a:latin typeface="Arial" pitchFamily="34" charset="0"/>
                <a:ea typeface="Times New Roman" pitchFamily="18" charset="0"/>
                <a:cs typeface="Arial" pitchFamily="34" charset="0"/>
              </a:rPr>
              <a:t>G</a:t>
            </a:r>
            <a:r>
              <a:rPr lang="tr-TR" sz="1600" b="1" dirty="0" smtClean="0">
                <a:solidFill>
                  <a:prstClr val="white"/>
                </a:solidFill>
                <a:ea typeface="Times New Roman" pitchFamily="18" charset="0"/>
                <a:cs typeface="Arial" pitchFamily="34" charset="0"/>
              </a:rPr>
              <a:t>Ö</a:t>
            </a:r>
            <a:r>
              <a:rPr lang="tr-TR" sz="1600" b="1" dirty="0" smtClean="0">
                <a:solidFill>
                  <a:prstClr val="white"/>
                </a:solidFill>
                <a:latin typeface="Arial" pitchFamily="34" charset="0"/>
                <a:ea typeface="Times New Roman" pitchFamily="18" charset="0"/>
                <a:cs typeface="Arial" pitchFamily="34" charset="0"/>
              </a:rPr>
              <a:t>REVLER</a:t>
            </a:r>
            <a:endParaRPr lang="tr-TR" sz="1600" dirty="0" smtClean="0">
              <a:solidFill>
                <a:prstClr val="white"/>
              </a:solidFill>
              <a:latin typeface="Arial" pitchFamily="34" charset="0"/>
              <a:ea typeface="Times New Roman" pitchFamily="18" charset="0"/>
              <a:cs typeface="Arial" pitchFamily="34" charset="0"/>
            </a:endParaRPr>
          </a:p>
          <a:p>
            <a:pPr eaLnBrk="0" fontAlgn="base" hangingPunct="0">
              <a:spcBef>
                <a:spcPct val="0"/>
              </a:spcBef>
              <a:spcAft>
                <a:spcPct val="0"/>
              </a:spcAft>
              <a:tabLst>
                <a:tab pos="685800" algn="l"/>
              </a:tabLst>
            </a:pPr>
            <a:r>
              <a:rPr lang="tr-TR" sz="1600" dirty="0" smtClean="0">
                <a:solidFill>
                  <a:prstClr val="white"/>
                </a:solidFill>
                <a:ea typeface="Times New Roman" pitchFamily="18" charset="0"/>
                <a:cs typeface="Arial" pitchFamily="34" charset="0"/>
              </a:rPr>
              <a:t> </a:t>
            </a:r>
            <a:endParaRPr lang="tr-TR" sz="1600" dirty="0" smtClean="0">
              <a:solidFill>
                <a:prstClr val="white"/>
              </a:solidFill>
              <a:latin typeface="Arial" pitchFamily="34" charset="0"/>
              <a:ea typeface="Times New Roman" pitchFamily="18" charset="0"/>
              <a:cs typeface="Arial" pitchFamily="34" charset="0"/>
            </a:endParaRPr>
          </a:p>
          <a:p>
            <a:pPr eaLnBrk="0" fontAlgn="base" hangingPunct="0">
              <a:spcBef>
                <a:spcPct val="0"/>
              </a:spcBef>
              <a:spcAft>
                <a:spcPct val="0"/>
              </a:spcAft>
              <a:tabLst>
                <a:tab pos="685800" algn="l"/>
              </a:tabLst>
            </a:pPr>
            <a:r>
              <a:rPr lang="tr-TR" sz="1600" dirty="0" smtClean="0">
                <a:solidFill>
                  <a:prstClr val="white"/>
                </a:solidFill>
                <a:latin typeface="Arial" pitchFamily="34" charset="0"/>
                <a:ea typeface="Times New Roman" pitchFamily="18" charset="0"/>
                <a:cs typeface="Arial" pitchFamily="34" charset="0"/>
              </a:rPr>
              <a:t>? Ameliyat </a:t>
            </a:r>
            <a:r>
              <a:rPr lang="tr-TR" sz="1600" dirty="0" smtClean="0">
                <a:solidFill>
                  <a:prstClr val="white"/>
                </a:solidFill>
                <a:ea typeface="Times New Roman" pitchFamily="18" charset="0"/>
                <a:cs typeface="Arial" pitchFamily="34" charset="0"/>
              </a:rPr>
              <a:t>ö</a:t>
            </a:r>
            <a:r>
              <a:rPr lang="tr-TR" sz="1600" dirty="0" smtClean="0">
                <a:solidFill>
                  <a:prstClr val="white"/>
                </a:solidFill>
                <a:latin typeface="Arial" pitchFamily="34" charset="0"/>
                <a:ea typeface="Times New Roman" pitchFamily="18" charset="0"/>
                <a:cs typeface="Arial" pitchFamily="34" charset="0"/>
              </a:rPr>
              <a:t>ncesi ameliyat masasını ve aletlerini hazırlar,</a:t>
            </a:r>
          </a:p>
          <a:p>
            <a:pPr eaLnBrk="0" fontAlgn="base" hangingPunct="0">
              <a:spcBef>
                <a:spcPct val="0"/>
              </a:spcBef>
              <a:spcAft>
                <a:spcPct val="0"/>
              </a:spcAft>
              <a:tabLst>
                <a:tab pos="685800" algn="l"/>
              </a:tabLst>
            </a:pPr>
            <a:r>
              <a:rPr lang="tr-TR" sz="1600" dirty="0" smtClean="0">
                <a:solidFill>
                  <a:prstClr val="white"/>
                </a:solidFill>
                <a:latin typeface="Arial" pitchFamily="34" charset="0"/>
                <a:ea typeface="Times New Roman" pitchFamily="18" charset="0"/>
                <a:cs typeface="Arial" pitchFamily="34" charset="0"/>
              </a:rPr>
              <a:t>? Ameliyat sonrasında kullanılan aletlerin sterilizasyonunu (mikroptan arındırma) yaparak muhafazasını sağlar,</a:t>
            </a:r>
          </a:p>
          <a:p>
            <a:pPr eaLnBrk="0" fontAlgn="base" hangingPunct="0">
              <a:spcBef>
                <a:spcPct val="0"/>
              </a:spcBef>
              <a:spcAft>
                <a:spcPct val="0"/>
              </a:spcAft>
              <a:tabLst>
                <a:tab pos="685800" algn="l"/>
              </a:tabLst>
            </a:pPr>
            <a:r>
              <a:rPr lang="tr-TR" sz="1600" dirty="0" smtClean="0">
                <a:solidFill>
                  <a:prstClr val="white"/>
                </a:solidFill>
                <a:latin typeface="Arial" pitchFamily="34" charset="0"/>
                <a:ea typeface="Times New Roman" pitchFamily="18" charset="0"/>
                <a:cs typeface="Arial" pitchFamily="34" charset="0"/>
              </a:rPr>
              <a:t>? Ameliyathanedeki b</a:t>
            </a:r>
            <a:r>
              <a:rPr lang="tr-TR" sz="1600" dirty="0" smtClean="0">
                <a:solidFill>
                  <a:prstClr val="white"/>
                </a:solidFill>
                <a:ea typeface="Times New Roman" pitchFamily="18" charset="0"/>
                <a:cs typeface="Arial" pitchFamily="34" charset="0"/>
              </a:rPr>
              <a:t>ü</a:t>
            </a:r>
            <a:r>
              <a:rPr lang="tr-TR" sz="1600" dirty="0" smtClean="0">
                <a:solidFill>
                  <a:prstClr val="white"/>
                </a:solidFill>
                <a:latin typeface="Arial" pitchFamily="34" charset="0"/>
                <a:ea typeface="Times New Roman" pitchFamily="18" charset="0"/>
                <a:cs typeface="Arial" pitchFamily="34" charset="0"/>
              </a:rPr>
              <a:t>t</a:t>
            </a:r>
            <a:r>
              <a:rPr lang="tr-TR" sz="1600" dirty="0" smtClean="0">
                <a:solidFill>
                  <a:prstClr val="white"/>
                </a:solidFill>
                <a:ea typeface="Times New Roman" pitchFamily="18" charset="0"/>
                <a:cs typeface="Arial" pitchFamily="34" charset="0"/>
              </a:rPr>
              <a:t>ü</a:t>
            </a:r>
            <a:r>
              <a:rPr lang="tr-TR" sz="1600" dirty="0" smtClean="0">
                <a:solidFill>
                  <a:prstClr val="white"/>
                </a:solidFill>
                <a:latin typeface="Arial" pitchFamily="34" charset="0"/>
                <a:ea typeface="Times New Roman" pitchFamily="18" charset="0"/>
                <a:cs typeface="Arial" pitchFamily="34" charset="0"/>
              </a:rPr>
              <a:t>n cihaz ve aletlerin bakımını, temizliğini, muhafazasını ve tedarik edilmesini sağlar,</a:t>
            </a:r>
          </a:p>
          <a:p>
            <a:pPr eaLnBrk="0" fontAlgn="base" hangingPunct="0">
              <a:spcBef>
                <a:spcPct val="0"/>
              </a:spcBef>
              <a:spcAft>
                <a:spcPct val="0"/>
              </a:spcAft>
              <a:tabLst>
                <a:tab pos="685800" algn="l"/>
              </a:tabLst>
            </a:pPr>
            <a:r>
              <a:rPr lang="tr-TR" sz="1600" dirty="0" smtClean="0">
                <a:solidFill>
                  <a:prstClr val="white"/>
                </a:solidFill>
                <a:latin typeface="Arial" pitchFamily="34" charset="0"/>
                <a:ea typeface="Times New Roman" pitchFamily="18" charset="0"/>
                <a:cs typeface="Arial" pitchFamily="34" charset="0"/>
              </a:rPr>
              <a:t>? Kayıtların tutulmasını sağlar ve kontrol eder.</a:t>
            </a:r>
          </a:p>
          <a:p>
            <a:pPr eaLnBrk="0" fontAlgn="base" hangingPunct="0">
              <a:spcBef>
                <a:spcPct val="0"/>
              </a:spcBef>
              <a:spcAft>
                <a:spcPct val="0"/>
              </a:spcAft>
              <a:tabLst>
                <a:tab pos="685800" algn="l"/>
              </a:tabLst>
            </a:pPr>
            <a:r>
              <a:rPr lang="tr-TR" sz="1200" dirty="0" smtClean="0">
                <a:solidFill>
                  <a:prstClr val="white"/>
                </a:solidFill>
                <a:latin typeface="Arial" pitchFamily="34" charset="0"/>
                <a:ea typeface="Times New Roman" pitchFamily="18" charset="0"/>
                <a:cs typeface="Arial" pitchFamily="34" charset="0"/>
              </a:rPr>
              <a:t/>
            </a:r>
            <a:br>
              <a:rPr lang="tr-TR" sz="1200" dirty="0" smtClean="0">
                <a:solidFill>
                  <a:prstClr val="white"/>
                </a:solidFill>
                <a:latin typeface="Arial" pitchFamily="34" charset="0"/>
                <a:ea typeface="Times New Roman" pitchFamily="18" charset="0"/>
                <a:cs typeface="Arial" pitchFamily="34" charset="0"/>
              </a:rPr>
            </a:br>
            <a:r>
              <a:rPr lang="tr-TR" u="sng" dirty="0" smtClean="0">
                <a:solidFill>
                  <a:prstClr val="white"/>
                </a:solidFill>
                <a:latin typeface="Arial" pitchFamily="34" charset="0"/>
                <a:ea typeface="Times New Roman" pitchFamily="18" charset="0"/>
                <a:cs typeface="Arial" pitchFamily="34" charset="0"/>
              </a:rPr>
              <a:t>DGS:ACİL YARDIM VE AFET YÖNETİMİ, HEMŞİRELİK(LİSANS)</a:t>
            </a:r>
            <a:endParaRPr lang="tr-TR" u="sng" dirty="0" smtClean="0">
              <a:solidFill>
                <a:prstClr val="white"/>
              </a:solidFill>
              <a:latin typeface="Arial" pitchFamily="34" charset="0"/>
              <a:cs typeface="Arial" pitchFamily="34" charset="0"/>
            </a:endParaRPr>
          </a:p>
        </p:txBody>
      </p:sp>
      <p:sp>
        <p:nvSpPr>
          <p:cNvPr id="4" name="Metin kutusu 3"/>
          <p:cNvSpPr txBox="1"/>
          <p:nvPr/>
        </p:nvSpPr>
        <p:spPr>
          <a:xfrm>
            <a:off x="38454" y="3789043"/>
            <a:ext cx="3744416" cy="1169551"/>
          </a:xfrm>
          <a:prstGeom prst="rect">
            <a:avLst/>
          </a:prstGeom>
          <a:noFill/>
        </p:spPr>
        <p:txBody>
          <a:bodyPr wrap="square" rtlCol="0">
            <a:spAutoFit/>
          </a:bodyPr>
          <a:lstStyle/>
          <a:p>
            <a:r>
              <a:rPr lang="tr-TR" sz="1600" dirty="0" smtClean="0">
                <a:solidFill>
                  <a:prstClr val="white"/>
                </a:solidFill>
              </a:rPr>
              <a:t>Hacettepe (276) Ege (268) Harran(261</a:t>
            </a:r>
            <a:r>
              <a:rPr lang="tr-TR" sz="1200" dirty="0" smtClean="0">
                <a:solidFill>
                  <a:prstClr val="white"/>
                </a:solidFill>
              </a:rPr>
              <a:t>)</a:t>
            </a:r>
          </a:p>
          <a:p>
            <a:r>
              <a:rPr lang="tr-TR" dirty="0" smtClean="0">
                <a:solidFill>
                  <a:prstClr val="white"/>
                </a:solidFill>
              </a:rPr>
              <a:t>Karaman İÖ(256)  Muş(258)  Sağlık Bilimleri(259)</a:t>
            </a:r>
          </a:p>
          <a:p>
            <a:r>
              <a:rPr lang="tr-TR" dirty="0" smtClean="0">
                <a:solidFill>
                  <a:prstClr val="white"/>
                </a:solidFill>
              </a:rPr>
              <a:t>TOPLAM:17 ÜNİVERSİTE</a:t>
            </a:r>
            <a:endParaRPr lang="tr-TR" dirty="0">
              <a:solidFill>
                <a:prstClr val="white"/>
              </a:solidFill>
            </a:endParaRPr>
          </a:p>
        </p:txBody>
      </p:sp>
      <p:sp>
        <p:nvSpPr>
          <p:cNvPr id="19" name="Dikdörtgen 18"/>
          <p:cNvSpPr/>
          <p:nvPr/>
        </p:nvSpPr>
        <p:spPr>
          <a:xfrm>
            <a:off x="0" y="6367636"/>
            <a:ext cx="9906000" cy="490364"/>
          </a:xfrm>
          <a:prstGeom prst="rect">
            <a:avLst/>
          </a:prstGeom>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680689" y="176981"/>
            <a:ext cx="1354588" cy="369332"/>
          </a:xfrm>
          <a:prstGeom prst="rect">
            <a:avLst/>
          </a:prstGeom>
          <a:noFill/>
        </p:spPr>
        <p:txBody>
          <a:bodyPr wrap="square" rtlCol="0">
            <a:spAutoFit/>
          </a:bodyPr>
          <a:lstStyle/>
          <a:p>
            <a:r>
              <a:rPr lang="tr-TR" dirty="0" smtClean="0"/>
              <a:t>TYT</a:t>
            </a:r>
            <a:endParaRPr lang="tr-TR" dirty="0"/>
          </a:p>
        </p:txBody>
      </p:sp>
    </p:spTree>
    <p:extLst>
      <p:ext uri="{BB962C8B-B14F-4D97-AF65-F5344CB8AC3E}">
        <p14:creationId xmlns:p14="http://schemas.microsoft.com/office/powerpoint/2010/main" val="103866532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609600"/>
            <a:ext cx="8420100" cy="1455738"/>
          </a:xfrm>
        </p:spPr>
        <p:txBody>
          <a:bodyPr/>
          <a:lstStyle/>
          <a:p>
            <a:r>
              <a:rPr lang="tr-TR" dirty="0" smtClean="0"/>
              <a:t>ECZANE HİZMETLERİ</a:t>
            </a:r>
            <a:endParaRPr lang="tr-TR" dirty="0"/>
          </a:p>
        </p:txBody>
      </p:sp>
      <p:sp>
        <p:nvSpPr>
          <p:cNvPr id="3" name="İçerik Yer Tutucusu 2"/>
          <p:cNvSpPr>
            <a:spLocks noGrp="1"/>
          </p:cNvSpPr>
          <p:nvPr>
            <p:ph idx="4294967295"/>
          </p:nvPr>
        </p:nvSpPr>
        <p:spPr>
          <a:xfrm>
            <a:off x="0" y="2141539"/>
            <a:ext cx="5964238" cy="3179492"/>
          </a:xfrm>
        </p:spPr>
        <p:txBody>
          <a:bodyPr/>
          <a:lstStyle/>
          <a:p>
            <a:r>
              <a:rPr lang="tr-TR" dirty="0">
                <a:solidFill>
                  <a:srgbClr val="000000"/>
                </a:solidFill>
                <a:latin typeface="Arial"/>
              </a:rPr>
              <a:t>Eczane Hizmetleri Teknikerleri genel olarak eczanelerde ve devlet dairelerinin varsa eczane ile ilgili bölümlerinde, bazen ise ilaç fabrikalarında veya ilaç depolarında yer </a:t>
            </a:r>
            <a:r>
              <a:rPr lang="tr-TR" dirty="0" smtClean="0">
                <a:solidFill>
                  <a:srgbClr val="000000"/>
                </a:solidFill>
                <a:latin typeface="Arial"/>
              </a:rPr>
              <a:t>almaktadırlar.</a:t>
            </a:r>
          </a:p>
          <a:p>
            <a:endParaRPr lang="tr-TR" dirty="0">
              <a:solidFill>
                <a:srgbClr val="000000"/>
              </a:solidFill>
              <a:latin typeface="Arial"/>
            </a:endParaRPr>
          </a:p>
          <a:p>
            <a:r>
              <a:rPr lang="tr-TR" dirty="0" smtClean="0">
                <a:solidFill>
                  <a:srgbClr val="000000"/>
                </a:solidFill>
                <a:latin typeface="Arial"/>
              </a:rPr>
              <a:t>DGS:KİMYA MÜHENDİSLİĞİ, KİMYA(LİSANS)</a:t>
            </a:r>
            <a:endParaRPr lang="tr-TR" dirty="0"/>
          </a:p>
        </p:txBody>
      </p:sp>
      <p:pic>
        <p:nvPicPr>
          <p:cNvPr id="1026" name="Picture 2" descr="C:\Users\Optimal\Desktop\indir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974792"/>
            <a:ext cx="2933700" cy="382094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225702" y="5515583"/>
            <a:ext cx="3015575" cy="923330"/>
          </a:xfrm>
          <a:prstGeom prst="rect">
            <a:avLst/>
          </a:prstGeom>
          <a:noFill/>
        </p:spPr>
        <p:txBody>
          <a:bodyPr wrap="square" rtlCol="0">
            <a:spAutoFit/>
          </a:bodyPr>
          <a:lstStyle/>
          <a:p>
            <a:r>
              <a:rPr lang="tr-TR" dirty="0" smtClean="0"/>
              <a:t>HACETTEPE:379</a:t>
            </a:r>
          </a:p>
          <a:p>
            <a:r>
              <a:rPr lang="tr-TR" dirty="0" smtClean="0"/>
              <a:t>MAHMET AKİF ERSOYİÖ:313</a:t>
            </a:r>
          </a:p>
          <a:p>
            <a:r>
              <a:rPr lang="tr-TR" dirty="0" smtClean="0"/>
              <a:t>TOPLAM:15</a:t>
            </a:r>
            <a:endParaRPr lang="tr-TR" dirty="0"/>
          </a:p>
        </p:txBody>
      </p:sp>
      <p:sp>
        <p:nvSpPr>
          <p:cNvPr id="5" name="Metin kutusu 4"/>
          <p:cNvSpPr txBox="1"/>
          <p:nvPr/>
        </p:nvSpPr>
        <p:spPr>
          <a:xfrm>
            <a:off x="486697" y="309716"/>
            <a:ext cx="1445342" cy="383458"/>
          </a:xfrm>
          <a:prstGeom prst="rect">
            <a:avLst/>
          </a:prstGeom>
          <a:noFill/>
        </p:spPr>
        <p:txBody>
          <a:bodyPr wrap="square" rtlCol="0">
            <a:spAutoFit/>
          </a:bodyPr>
          <a:lstStyle/>
          <a:p>
            <a:r>
              <a:rPr lang="tr-TR" dirty="0" smtClean="0"/>
              <a:t>TYT</a:t>
            </a:r>
            <a:endParaRPr lang="tr-TR" dirty="0"/>
          </a:p>
        </p:txBody>
      </p:sp>
    </p:spTree>
    <p:extLst>
      <p:ext uri="{BB962C8B-B14F-4D97-AF65-F5344CB8AC3E}">
        <p14:creationId xmlns:p14="http://schemas.microsoft.com/office/powerpoint/2010/main" val="3597525140"/>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5915" y="136187"/>
            <a:ext cx="2859932" cy="646331"/>
          </a:xfrm>
          <a:prstGeom prst="rect">
            <a:avLst/>
          </a:prstGeom>
          <a:noFill/>
        </p:spPr>
        <p:txBody>
          <a:bodyPr wrap="square" rtlCol="0">
            <a:spAutoFit/>
          </a:bodyPr>
          <a:lstStyle/>
          <a:p>
            <a:r>
              <a:rPr lang="tr-TR" dirty="0" smtClean="0"/>
              <a:t>TYT</a:t>
            </a:r>
          </a:p>
          <a:p>
            <a:r>
              <a:rPr lang="tr-TR" dirty="0" smtClean="0"/>
              <a:t>PERFÜZYON TEKNİKERİ</a:t>
            </a:r>
            <a:endParaRPr lang="tr-TR" dirty="0"/>
          </a:p>
        </p:txBody>
      </p:sp>
      <p:sp>
        <p:nvSpPr>
          <p:cNvPr id="3" name="Dikdörtgen 2"/>
          <p:cNvSpPr/>
          <p:nvPr/>
        </p:nvSpPr>
        <p:spPr>
          <a:xfrm>
            <a:off x="4363666" y="889844"/>
            <a:ext cx="4953000" cy="3139321"/>
          </a:xfrm>
          <a:prstGeom prst="rect">
            <a:avLst/>
          </a:prstGeom>
        </p:spPr>
        <p:txBody>
          <a:bodyPr>
            <a:spAutoFit/>
          </a:bodyPr>
          <a:lstStyle/>
          <a:p>
            <a:r>
              <a:rPr lang="tr-TR" b="1" dirty="0" smtClean="0">
                <a:solidFill>
                  <a:srgbClr val="181818"/>
                </a:solidFill>
                <a:latin typeface="Roboto"/>
              </a:rPr>
              <a:t>2 </a:t>
            </a:r>
            <a:r>
              <a:rPr lang="tr-TR" b="1" dirty="0">
                <a:solidFill>
                  <a:srgbClr val="181818"/>
                </a:solidFill>
                <a:latin typeface="Roboto"/>
              </a:rPr>
              <a:t>Yıllık </a:t>
            </a:r>
            <a:r>
              <a:rPr lang="tr-TR" b="1" dirty="0" err="1">
                <a:solidFill>
                  <a:srgbClr val="181818"/>
                </a:solidFill>
                <a:latin typeface="Roboto"/>
              </a:rPr>
              <a:t>Perfüzyon</a:t>
            </a:r>
            <a:r>
              <a:rPr lang="tr-TR" b="1" dirty="0">
                <a:solidFill>
                  <a:srgbClr val="181818"/>
                </a:solidFill>
                <a:latin typeface="Roboto"/>
              </a:rPr>
              <a:t> Teknikleri Mezunları Ne İş Yapar, Nerede Çalışır?</a:t>
            </a:r>
          </a:p>
          <a:p>
            <a:r>
              <a:rPr lang="tr-TR" dirty="0">
                <a:solidFill>
                  <a:srgbClr val="212121"/>
                </a:solidFill>
                <a:latin typeface="Roboto"/>
              </a:rPr>
              <a:t>Bu bölümü bitirenler</a:t>
            </a:r>
            <a:r>
              <a:rPr lang="tr-TR" dirty="0" smtClean="0">
                <a:solidFill>
                  <a:srgbClr val="212121"/>
                </a:solidFill>
                <a:latin typeface="Roboto"/>
              </a:rPr>
              <a:t>, </a:t>
            </a:r>
            <a:r>
              <a:rPr lang="tr-TR" dirty="0">
                <a:solidFill>
                  <a:srgbClr val="212121"/>
                </a:solidFill>
                <a:latin typeface="Roboto"/>
              </a:rPr>
              <a:t> kalp ameliyatlarında kalp- akciğer makinesini kurup ameliyat süresince makine yardımı ile kan dolaşımının devamını </a:t>
            </a:r>
            <a:r>
              <a:rPr lang="tr-TR" dirty="0" smtClean="0">
                <a:solidFill>
                  <a:srgbClr val="212121"/>
                </a:solidFill>
                <a:latin typeface="Roboto"/>
              </a:rPr>
              <a:t>sağlar.</a:t>
            </a:r>
          </a:p>
          <a:p>
            <a:endParaRPr lang="tr-TR" dirty="0" smtClean="0">
              <a:solidFill>
                <a:srgbClr val="212121"/>
              </a:solidFill>
              <a:latin typeface="Roboto"/>
            </a:endParaRPr>
          </a:p>
          <a:p>
            <a:endParaRPr lang="tr-TR" b="0" i="0" dirty="0">
              <a:solidFill>
                <a:srgbClr val="212121"/>
              </a:solidFill>
              <a:effectLst/>
              <a:latin typeface="Roboto"/>
            </a:endParaRPr>
          </a:p>
          <a:p>
            <a:endParaRPr lang="tr-TR" dirty="0" smtClean="0">
              <a:solidFill>
                <a:srgbClr val="212121"/>
              </a:solidFill>
              <a:latin typeface="Roboto"/>
            </a:endParaRPr>
          </a:p>
          <a:p>
            <a:r>
              <a:rPr lang="tr-TR" b="1" i="0" u="sng" dirty="0" smtClean="0">
                <a:solidFill>
                  <a:srgbClr val="212121"/>
                </a:solidFill>
                <a:effectLst/>
                <a:latin typeface="Roboto"/>
              </a:rPr>
              <a:t>DGS:HEMŞİRELİK(LİSANS)</a:t>
            </a:r>
          </a:p>
          <a:p>
            <a:endParaRPr lang="tr-TR" b="0" i="0" dirty="0">
              <a:solidFill>
                <a:srgbClr val="212121"/>
              </a:solidFill>
              <a:effectLst/>
              <a:latin typeface="Roboto"/>
            </a:endParaRPr>
          </a:p>
        </p:txBody>
      </p:sp>
      <p:pic>
        <p:nvPicPr>
          <p:cNvPr id="5122" name="Picture 2" descr="C:\Users\Optimal\Desktop\indir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15" y="1006576"/>
            <a:ext cx="3998068" cy="533585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922196" y="5783331"/>
            <a:ext cx="3754876" cy="923330"/>
          </a:xfrm>
          <a:prstGeom prst="rect">
            <a:avLst/>
          </a:prstGeom>
          <a:noFill/>
        </p:spPr>
        <p:txBody>
          <a:bodyPr wrap="square" rtlCol="0">
            <a:spAutoFit/>
          </a:bodyPr>
          <a:lstStyle/>
          <a:p>
            <a:r>
              <a:rPr lang="tr-TR" dirty="0" smtClean="0"/>
              <a:t>ONSEKİZ MART ÜNİVERSİTESİ:396</a:t>
            </a:r>
          </a:p>
          <a:p>
            <a:r>
              <a:rPr lang="tr-TR" dirty="0" smtClean="0"/>
              <a:t>HARRAN:377 , VAN YÜZÜNCÜYIL:399</a:t>
            </a:r>
          </a:p>
          <a:p>
            <a:r>
              <a:rPr lang="tr-TR" dirty="0" smtClean="0"/>
              <a:t>TOPLAM:3</a:t>
            </a:r>
            <a:endParaRPr lang="tr-TR" dirty="0"/>
          </a:p>
        </p:txBody>
      </p:sp>
    </p:spTree>
    <p:extLst>
      <p:ext uri="{BB962C8B-B14F-4D97-AF65-F5344CB8AC3E}">
        <p14:creationId xmlns:p14="http://schemas.microsoft.com/office/powerpoint/2010/main" val="103155526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84051" y="457200"/>
            <a:ext cx="3356043" cy="369332"/>
          </a:xfrm>
          <a:prstGeom prst="rect">
            <a:avLst/>
          </a:prstGeom>
          <a:noFill/>
        </p:spPr>
        <p:txBody>
          <a:bodyPr wrap="square" rtlCol="0">
            <a:spAutoFit/>
          </a:bodyPr>
          <a:lstStyle/>
          <a:p>
            <a:r>
              <a:rPr lang="tr-TR" dirty="0" smtClean="0"/>
              <a:t>TYT- FİZYOTERAPİ</a:t>
            </a:r>
            <a:endParaRPr lang="tr-TR" dirty="0"/>
          </a:p>
        </p:txBody>
      </p:sp>
      <p:sp>
        <p:nvSpPr>
          <p:cNvPr id="3" name="Rectangle 1"/>
          <p:cNvSpPr>
            <a:spLocks noChangeArrowheads="1"/>
          </p:cNvSpPr>
          <p:nvPr/>
        </p:nvSpPr>
        <p:spPr bwMode="auto">
          <a:xfrm>
            <a:off x="1269459" y="1680213"/>
            <a:ext cx="5729591"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FF00FF"/>
                </a:solidFill>
                <a:effectLst/>
                <a:latin typeface="Arial" pitchFamily="34" charset="0"/>
                <a:cs typeface="Arial" pitchFamily="34" charset="0"/>
              </a:rPr>
              <a:t>Fizyoterapi Mezunları Ne İş Yapar?</a:t>
            </a:r>
            <a:endParaRPr lang="tr-TR"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cs typeface="Arial" pitchFamily="34" charset="0"/>
              </a:rPr>
              <a:t>Fizyoterapi teknikeri, hastayı fizik tedaviye hazırlar, gerekirse fizik tedaviyi ilgili doktor veya fizyoterapi uzmanı direktifleri doğrultusunda uygular, fizyoterapi cihazlarını, aletlerini hazırlar, bunların bakımını yapar.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2" descr="C:\Users\Optimal\Desktop\physiotherapy-fizyotera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38" y="4242679"/>
            <a:ext cx="8382000" cy="209002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500026" y="1196502"/>
            <a:ext cx="1955259" cy="923330"/>
          </a:xfrm>
          <a:prstGeom prst="rect">
            <a:avLst/>
          </a:prstGeom>
          <a:noFill/>
        </p:spPr>
        <p:txBody>
          <a:bodyPr wrap="square" rtlCol="0">
            <a:spAutoFit/>
          </a:bodyPr>
          <a:lstStyle/>
          <a:p>
            <a:r>
              <a:rPr lang="tr-TR" dirty="0" smtClean="0"/>
              <a:t>ANKARA:420</a:t>
            </a:r>
          </a:p>
          <a:p>
            <a:r>
              <a:rPr lang="tr-TR" dirty="0" smtClean="0"/>
              <a:t>BATMANİÖ:370</a:t>
            </a:r>
          </a:p>
          <a:p>
            <a:r>
              <a:rPr lang="tr-TR" dirty="0" smtClean="0"/>
              <a:t>TOPLAM:40</a:t>
            </a:r>
            <a:endParaRPr lang="tr-TR" dirty="0"/>
          </a:p>
        </p:txBody>
      </p:sp>
      <p:sp>
        <p:nvSpPr>
          <p:cNvPr id="5" name="Metin kutusu 4"/>
          <p:cNvSpPr txBox="1"/>
          <p:nvPr/>
        </p:nvSpPr>
        <p:spPr>
          <a:xfrm>
            <a:off x="496110" y="3521732"/>
            <a:ext cx="9085635" cy="400110"/>
          </a:xfrm>
          <a:prstGeom prst="rect">
            <a:avLst/>
          </a:prstGeom>
          <a:noFill/>
        </p:spPr>
        <p:txBody>
          <a:bodyPr wrap="square" rtlCol="0">
            <a:spAutoFit/>
          </a:bodyPr>
          <a:lstStyle/>
          <a:p>
            <a:r>
              <a:rPr lang="tr-TR" sz="2000" dirty="0" smtClean="0"/>
              <a:t>DGS:FİZYOTERAPİ VE REHABİLİTASYON, HEMŞİRELİK(LİSANS)</a:t>
            </a:r>
            <a:endParaRPr lang="tr-TR" sz="2000" dirty="0"/>
          </a:p>
        </p:txBody>
      </p:sp>
    </p:spTree>
    <p:extLst>
      <p:ext uri="{BB962C8B-B14F-4D97-AF65-F5344CB8AC3E}">
        <p14:creationId xmlns:p14="http://schemas.microsoft.com/office/powerpoint/2010/main" val="248853669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91055" y="544749"/>
            <a:ext cx="3693640" cy="646331"/>
          </a:xfrm>
          <a:prstGeom prst="rect">
            <a:avLst/>
          </a:prstGeom>
          <a:noFill/>
        </p:spPr>
        <p:txBody>
          <a:bodyPr wrap="none" rtlCol="0">
            <a:spAutoFit/>
          </a:bodyPr>
          <a:lstStyle/>
          <a:p>
            <a:r>
              <a:rPr lang="tr-TR" dirty="0" smtClean="0"/>
              <a:t>TYT- TIBBI GÖRÜNTÜLEME TEKNİKERİ</a:t>
            </a:r>
          </a:p>
          <a:p>
            <a:endParaRPr lang="tr-TR" dirty="0"/>
          </a:p>
        </p:txBody>
      </p:sp>
      <p:sp>
        <p:nvSpPr>
          <p:cNvPr id="4" name="Dikdörtgen 3"/>
          <p:cNvSpPr/>
          <p:nvPr/>
        </p:nvSpPr>
        <p:spPr>
          <a:xfrm>
            <a:off x="496111" y="1191080"/>
            <a:ext cx="4588584" cy="4247317"/>
          </a:xfrm>
          <a:prstGeom prst="rect">
            <a:avLst/>
          </a:prstGeom>
        </p:spPr>
        <p:txBody>
          <a:bodyPr wrap="square">
            <a:spAutoFit/>
          </a:bodyPr>
          <a:lstStyle/>
          <a:p>
            <a:pPr lvl="0" fontAlgn="base"/>
            <a:r>
              <a:rPr lang="tr-TR" sz="1600" dirty="0">
                <a:latin typeface="Arial"/>
              </a:rPr>
              <a:t>Hastanın muayenesi sonucunda hekimler tarafından istenen tetkik ile radyolojik görüntülüme yöntemlerini kullanarak hastanın vücudunun belirli kısımlarının görüntülenmesi işlemini yapan ve bunları kullanıma hazır hale getiren kişidir</a:t>
            </a:r>
            <a:r>
              <a:rPr lang="tr-TR" sz="1000" dirty="0" smtClean="0">
                <a:latin typeface="Arial"/>
              </a:rPr>
              <a:t>.</a:t>
            </a:r>
          </a:p>
          <a:p>
            <a:pPr lvl="0" fontAlgn="base"/>
            <a:r>
              <a:rPr lang="tr-TR" dirty="0" smtClean="0">
                <a:latin typeface="Arial"/>
              </a:rPr>
              <a:t>Çalışma koşulları:</a:t>
            </a:r>
          </a:p>
          <a:p>
            <a:pPr lvl="0" fontAlgn="base"/>
            <a:r>
              <a:rPr lang="tr-TR" dirty="0" smtClean="0">
                <a:latin typeface="Arial"/>
              </a:rPr>
              <a:t>Günlük çalışma süreleri 5 saattir, hastane yönetiminin isteği doğrultusunda +2 saat eklenebilir. Günlük en fazla 7 saat çalışırlar.</a:t>
            </a:r>
          </a:p>
          <a:p>
            <a:pPr lvl="0" fontAlgn="base"/>
            <a:r>
              <a:rPr lang="tr-TR" dirty="0" smtClean="0">
                <a:latin typeface="Arial"/>
              </a:rPr>
              <a:t>Yıllık :+4 hafta fazladan izinleri vardır. </a:t>
            </a:r>
          </a:p>
          <a:p>
            <a:pPr lvl="0" fontAlgn="base"/>
            <a:endParaRPr lang="tr-TR" sz="1000" dirty="0" smtClean="0">
              <a:latin typeface="Arial"/>
            </a:endParaRPr>
          </a:p>
          <a:p>
            <a:pPr lvl="0" fontAlgn="base"/>
            <a:endParaRPr lang="tr-TR" sz="1000" dirty="0">
              <a:latin typeface="Arial"/>
            </a:endParaRPr>
          </a:p>
          <a:p>
            <a:pPr lvl="0" fontAlgn="base"/>
            <a:endParaRPr lang="tr-TR" sz="1000" dirty="0">
              <a:latin typeface="Arial"/>
            </a:endParaRPr>
          </a:p>
          <a:p>
            <a:pPr lvl="0" fontAlgn="base"/>
            <a:r>
              <a:rPr lang="tr-TR" sz="1000" dirty="0">
                <a:latin typeface="Arial"/>
              </a:rPr>
              <a:t> </a:t>
            </a:r>
            <a:endParaRPr lang="tr-TR" sz="1000" dirty="0" smtClean="0">
              <a:latin typeface="Arial"/>
            </a:endParaRPr>
          </a:p>
          <a:p>
            <a:pPr lvl="0" fontAlgn="base"/>
            <a:endParaRPr lang="tr-TR" sz="1000" dirty="0">
              <a:latin typeface="Arial"/>
            </a:endParaRPr>
          </a:p>
          <a:p>
            <a:pPr lvl="0" fontAlgn="base"/>
            <a:endParaRPr lang="tr-TR" sz="1000" dirty="0" smtClean="0">
              <a:latin typeface="Arial"/>
            </a:endParaRPr>
          </a:p>
          <a:p>
            <a:pPr lvl="0" fontAlgn="base"/>
            <a:r>
              <a:rPr lang="tr-TR" sz="2400" u="sng" dirty="0" smtClean="0">
                <a:latin typeface="Arial"/>
              </a:rPr>
              <a:t>DGS:HEMŞİRELİK</a:t>
            </a:r>
            <a:endParaRPr lang="tr-TR" sz="2400" u="sng" dirty="0">
              <a:latin typeface="Arial"/>
            </a:endParaRPr>
          </a:p>
        </p:txBody>
      </p:sp>
      <p:pic>
        <p:nvPicPr>
          <p:cNvPr id="3074" name="Picture 2" descr="C:\Users\Optimal\Desktop\indir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777" y="1283140"/>
            <a:ext cx="2619375" cy="2520375"/>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955277" y="4669277"/>
            <a:ext cx="2850204" cy="923330"/>
          </a:xfrm>
          <a:prstGeom prst="rect">
            <a:avLst/>
          </a:prstGeom>
          <a:noFill/>
        </p:spPr>
        <p:txBody>
          <a:bodyPr wrap="square" rtlCol="0">
            <a:spAutoFit/>
          </a:bodyPr>
          <a:lstStyle/>
          <a:p>
            <a:r>
              <a:rPr lang="tr-TR" dirty="0" smtClean="0"/>
              <a:t>HACETTEPE:417</a:t>
            </a:r>
          </a:p>
          <a:p>
            <a:r>
              <a:rPr lang="tr-TR" dirty="0" smtClean="0"/>
              <a:t>SİİRT İÖ:362</a:t>
            </a:r>
          </a:p>
          <a:p>
            <a:r>
              <a:rPr lang="tr-TR" dirty="0" smtClean="0"/>
              <a:t>TOPLAM:49</a:t>
            </a:r>
            <a:endParaRPr lang="tr-TR" dirty="0"/>
          </a:p>
        </p:txBody>
      </p:sp>
    </p:spTree>
    <p:extLst>
      <p:ext uri="{BB962C8B-B14F-4D97-AF65-F5344CB8AC3E}">
        <p14:creationId xmlns:p14="http://schemas.microsoft.com/office/powerpoint/2010/main" val="220408490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19847" y="544749"/>
            <a:ext cx="3608962" cy="646331"/>
          </a:xfrm>
          <a:prstGeom prst="rect">
            <a:avLst/>
          </a:prstGeom>
          <a:noFill/>
        </p:spPr>
        <p:txBody>
          <a:bodyPr wrap="square" rtlCol="0">
            <a:spAutoFit/>
          </a:bodyPr>
          <a:lstStyle/>
          <a:p>
            <a:r>
              <a:rPr lang="tr-TR" dirty="0" smtClean="0"/>
              <a:t>TYT- LABORANT VE VETERİNER SAĞLIK</a:t>
            </a:r>
            <a:endParaRPr lang="tr-TR" dirty="0"/>
          </a:p>
        </p:txBody>
      </p:sp>
      <p:sp>
        <p:nvSpPr>
          <p:cNvPr id="4" name="Dikdörtgen 3"/>
          <p:cNvSpPr/>
          <p:nvPr/>
        </p:nvSpPr>
        <p:spPr>
          <a:xfrm>
            <a:off x="3715966" y="1277974"/>
            <a:ext cx="4709808" cy="2308324"/>
          </a:xfrm>
          <a:prstGeom prst="rect">
            <a:avLst/>
          </a:prstGeom>
        </p:spPr>
        <p:txBody>
          <a:bodyPr wrap="square">
            <a:spAutoFit/>
          </a:bodyPr>
          <a:lstStyle/>
          <a:p>
            <a:pPr lvl="0" algn="ctr"/>
            <a:endParaRPr lang="tr-TR" sz="1200" dirty="0">
              <a:latin typeface="Open Sans"/>
            </a:endParaRPr>
          </a:p>
          <a:p>
            <a:pPr lvl="0" algn="ctr"/>
            <a:r>
              <a:rPr lang="tr-TR" sz="1600" dirty="0">
                <a:latin typeface="Open Sans"/>
              </a:rPr>
              <a:t>Evcil ve çiftlik hayvanlarının sağlıklarının korunması, beslenmesi, yetiştirilmesi ve hayvan ıslah çalışmalarında görev alacak teknik bilgi ve beceriye sahip kişidir</a:t>
            </a:r>
            <a:r>
              <a:rPr lang="tr-TR" sz="1600" dirty="0" smtClean="0">
                <a:latin typeface="Open Sans"/>
              </a:rPr>
              <a:t>.</a:t>
            </a:r>
          </a:p>
          <a:p>
            <a:pPr lvl="0" algn="ctr"/>
            <a:endParaRPr lang="tr-TR" sz="1600" dirty="0">
              <a:latin typeface="Open Sans"/>
            </a:endParaRPr>
          </a:p>
          <a:p>
            <a:pPr lvl="0" algn="ctr"/>
            <a:endParaRPr lang="tr-TR" sz="1600" dirty="0">
              <a:latin typeface="Open Sans"/>
            </a:endParaRPr>
          </a:p>
          <a:p>
            <a:pPr lvl="0"/>
            <a:r>
              <a:rPr lang="tr-TR" b="1" dirty="0" smtClean="0">
                <a:latin typeface="Open Sans"/>
              </a:rPr>
              <a:t>DGS:VETERİNER, BİYOLOJİ(LİSANS)</a:t>
            </a:r>
            <a:r>
              <a:rPr lang="tr-TR" b="1" dirty="0">
                <a:latin typeface="Open Sans"/>
              </a:rPr>
              <a:t/>
            </a:r>
            <a:br>
              <a:rPr lang="tr-TR" b="1" dirty="0">
                <a:latin typeface="Open Sans"/>
              </a:rPr>
            </a:br>
            <a:endParaRPr lang="tr-TR" b="1" dirty="0">
              <a:latin typeface="Open Sans"/>
            </a:endParaRPr>
          </a:p>
        </p:txBody>
      </p:sp>
      <p:pic>
        <p:nvPicPr>
          <p:cNvPr id="2050" name="Picture 2" descr="C:\Users\Optimal\Desktop\indir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7" y="1847344"/>
            <a:ext cx="2619375" cy="1965899"/>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799617" y="5369668"/>
            <a:ext cx="6546715" cy="646331"/>
          </a:xfrm>
          <a:prstGeom prst="rect">
            <a:avLst/>
          </a:prstGeom>
          <a:noFill/>
        </p:spPr>
        <p:txBody>
          <a:bodyPr wrap="square" rtlCol="0">
            <a:spAutoFit/>
          </a:bodyPr>
          <a:lstStyle/>
          <a:p>
            <a:r>
              <a:rPr lang="tr-TR" dirty="0" smtClean="0"/>
              <a:t>ULUDAĞ:380, KASTAMONU İÖ:332 TOPLAM:45                               vakıf üniversitelerinde bu bölüm yoktur.</a:t>
            </a:r>
            <a:endParaRPr lang="tr-TR" dirty="0"/>
          </a:p>
        </p:txBody>
      </p:sp>
    </p:spTree>
    <p:extLst>
      <p:ext uri="{BB962C8B-B14F-4D97-AF65-F5344CB8AC3E}">
        <p14:creationId xmlns:p14="http://schemas.microsoft.com/office/powerpoint/2010/main" val="331789354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11678" y="1575881"/>
            <a:ext cx="4572000" cy="4462760"/>
          </a:xfrm>
          <a:prstGeom prst="rect">
            <a:avLst/>
          </a:prstGeom>
          <a:noFill/>
        </p:spPr>
        <p:txBody>
          <a:bodyPr wrap="square" rtlCol="0">
            <a:spAutoFit/>
          </a:bodyPr>
          <a:lstStyle/>
          <a:p>
            <a:r>
              <a:rPr lang="tr-TR" dirty="0" smtClean="0"/>
              <a:t>   </a:t>
            </a:r>
            <a:r>
              <a:rPr lang="tr-TR" sz="3200" dirty="0" smtClean="0"/>
              <a:t>EVDE HASTA BAKIMI</a:t>
            </a:r>
          </a:p>
          <a:p>
            <a:r>
              <a:rPr lang="tr-TR" dirty="0"/>
              <a:t>E</a:t>
            </a:r>
            <a:r>
              <a:rPr lang="tr-TR" dirty="0" smtClean="0"/>
              <a:t>vde </a:t>
            </a:r>
            <a:r>
              <a:rPr lang="tr-TR" dirty="0"/>
              <a:t>bakım hizmetine ihtiyaç duyan hastaların bakımlarını evde</a:t>
            </a:r>
          </a:p>
          <a:p>
            <a:r>
              <a:rPr lang="tr-TR" dirty="0"/>
              <a:t>yaparak, onların durumlarını takip ederler.</a:t>
            </a:r>
          </a:p>
          <a:p>
            <a:r>
              <a:rPr lang="tr-TR" dirty="0"/>
              <a:t>  </a:t>
            </a:r>
            <a:r>
              <a:rPr lang="tr-TR" dirty="0" smtClean="0"/>
              <a:t>Bu </a:t>
            </a:r>
            <a:r>
              <a:rPr lang="tr-TR" dirty="0"/>
              <a:t>yüzden </a:t>
            </a:r>
            <a:r>
              <a:rPr lang="tr-TR" dirty="0" err="1" smtClean="0"/>
              <a:t>bakım,kontrol</a:t>
            </a:r>
            <a:r>
              <a:rPr lang="tr-TR" dirty="0"/>
              <a:t>, egzersiz yaptırma, rahatlatma gibi yeterliklere sahip </a:t>
            </a:r>
            <a:r>
              <a:rPr lang="tr-TR" dirty="0" err="1" smtClean="0"/>
              <a:t>olmalarıgerekmektedir</a:t>
            </a:r>
            <a:r>
              <a:rPr lang="tr-TR" dirty="0" smtClean="0"/>
              <a:t>.</a:t>
            </a:r>
          </a:p>
          <a:p>
            <a:endParaRPr lang="tr-TR" dirty="0"/>
          </a:p>
          <a:p>
            <a:endParaRPr lang="tr-TR" dirty="0" smtClean="0"/>
          </a:p>
          <a:p>
            <a:r>
              <a:rPr lang="tr-TR" dirty="0" smtClean="0"/>
              <a:t>DGS:BESLENME VE DİYETETİK,FİZYOTERAPİ VE REHABİLİTASYON, HEMŞİRELİK(LİSANS)</a:t>
            </a:r>
          </a:p>
          <a:p>
            <a:endParaRPr lang="tr-TR" dirty="0"/>
          </a:p>
          <a:p>
            <a:endParaRPr lang="tr-TR" dirty="0" smtClean="0"/>
          </a:p>
          <a:p>
            <a:r>
              <a:rPr lang="tr-TR" dirty="0" smtClean="0"/>
              <a:t>BARTIN:399</a:t>
            </a:r>
          </a:p>
          <a:p>
            <a:r>
              <a:rPr lang="tr-TR" dirty="0" smtClean="0"/>
              <a:t>ÇANKIRI İÖ:327</a:t>
            </a:r>
            <a:endParaRPr lang="tr-TR" dirty="0"/>
          </a:p>
        </p:txBody>
      </p:sp>
      <p:pic>
        <p:nvPicPr>
          <p:cNvPr id="7170" name="Picture 2" descr="C:\Users\Optimal\Desktop\indir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055" y="943583"/>
            <a:ext cx="3686783" cy="5457217"/>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8472791" y="5719864"/>
            <a:ext cx="1177047" cy="447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442452" y="486697"/>
            <a:ext cx="3126658" cy="369332"/>
          </a:xfrm>
          <a:prstGeom prst="rect">
            <a:avLst/>
          </a:prstGeom>
          <a:noFill/>
        </p:spPr>
        <p:txBody>
          <a:bodyPr wrap="square" rtlCol="0">
            <a:spAutoFit/>
          </a:bodyPr>
          <a:lstStyle/>
          <a:p>
            <a:r>
              <a:rPr lang="tr-TR" dirty="0" smtClean="0"/>
              <a:t>TYT</a:t>
            </a:r>
            <a:endParaRPr lang="tr-TR" dirty="0"/>
          </a:p>
        </p:txBody>
      </p:sp>
    </p:spTree>
    <p:extLst>
      <p:ext uri="{BB962C8B-B14F-4D97-AF65-F5344CB8AC3E}">
        <p14:creationId xmlns:p14="http://schemas.microsoft.com/office/powerpoint/2010/main" val="242841060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61356" y="374001"/>
            <a:ext cx="7318966" cy="1200329"/>
          </a:xfrm>
          <a:prstGeom prst="rect">
            <a:avLst/>
          </a:prstGeom>
          <a:noFill/>
        </p:spPr>
        <p:txBody>
          <a:bodyPr wrap="square" rtlCol="0">
            <a:spAutoFit/>
          </a:bodyPr>
          <a:lstStyle/>
          <a:p>
            <a:r>
              <a:rPr lang="tr-TR" sz="3600" dirty="0" smtClean="0"/>
              <a:t>TYT</a:t>
            </a:r>
          </a:p>
          <a:p>
            <a:r>
              <a:rPr lang="tr-TR" sz="3600" dirty="0" smtClean="0"/>
              <a:t>TIBBİ </a:t>
            </a:r>
            <a:r>
              <a:rPr lang="tr-TR" sz="3600" dirty="0" smtClean="0"/>
              <a:t>DÖKÜMANTASYON SEKRETERLİK</a:t>
            </a:r>
            <a:endParaRPr lang="tr-TR" sz="3600" dirty="0"/>
          </a:p>
        </p:txBody>
      </p:sp>
      <p:pic>
        <p:nvPicPr>
          <p:cNvPr id="8194" name="Picture 2" descr="C:\Users\Optimal\Desktop\tıbbi-sekreterlik-ve-dökümantasyon-sertifika-programı-kursevim.com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37" y="2895600"/>
            <a:ext cx="762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575881" y="1429966"/>
            <a:ext cx="4902740" cy="1200329"/>
          </a:xfrm>
          <a:prstGeom prst="rect">
            <a:avLst/>
          </a:prstGeom>
          <a:noFill/>
        </p:spPr>
        <p:txBody>
          <a:bodyPr wrap="square" rtlCol="0">
            <a:spAutoFit/>
          </a:bodyPr>
          <a:lstStyle/>
          <a:p>
            <a:r>
              <a:rPr lang="tr-TR" dirty="0" smtClean="0"/>
              <a:t>DGS:SAĞLK İDARESİ, SAĞLIK YÖNETİCİSİ</a:t>
            </a:r>
          </a:p>
          <a:p>
            <a:endParaRPr lang="tr-TR" dirty="0"/>
          </a:p>
          <a:p>
            <a:r>
              <a:rPr lang="tr-TR" dirty="0" smtClean="0"/>
              <a:t>EGE:395</a:t>
            </a:r>
          </a:p>
          <a:p>
            <a:r>
              <a:rPr lang="tr-TR" dirty="0" smtClean="0"/>
              <a:t>MEHMET AKİF ERSOY İÖ:280</a:t>
            </a:r>
            <a:endParaRPr lang="tr-TR" dirty="0"/>
          </a:p>
        </p:txBody>
      </p:sp>
    </p:spTree>
    <p:extLst>
      <p:ext uri="{BB962C8B-B14F-4D97-AF65-F5344CB8AC3E}">
        <p14:creationId xmlns:p14="http://schemas.microsoft.com/office/powerpoint/2010/main" val="166574898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13234" y="1157591"/>
            <a:ext cx="4396902" cy="369332"/>
          </a:xfrm>
          <a:prstGeom prst="rect">
            <a:avLst/>
          </a:prstGeom>
          <a:noFill/>
        </p:spPr>
        <p:txBody>
          <a:bodyPr wrap="square" rtlCol="0">
            <a:spAutoFit/>
          </a:bodyPr>
          <a:lstStyle/>
          <a:p>
            <a:r>
              <a:rPr lang="tr-TR" dirty="0" smtClean="0"/>
              <a:t>BİYOMEDİKAL CİHAZ TEKNOLOJİSİ</a:t>
            </a:r>
            <a:endParaRPr lang="tr-TR" dirty="0"/>
          </a:p>
        </p:txBody>
      </p:sp>
      <p:sp>
        <p:nvSpPr>
          <p:cNvPr id="3" name="Metin kutusu 2"/>
          <p:cNvSpPr txBox="1"/>
          <p:nvPr/>
        </p:nvSpPr>
        <p:spPr>
          <a:xfrm>
            <a:off x="661481" y="1721796"/>
            <a:ext cx="6089514" cy="3139321"/>
          </a:xfrm>
          <a:prstGeom prst="rect">
            <a:avLst/>
          </a:prstGeom>
          <a:noFill/>
        </p:spPr>
        <p:txBody>
          <a:bodyPr wrap="square" rtlCol="0">
            <a:spAutoFit/>
          </a:bodyPr>
          <a:lstStyle/>
          <a:p>
            <a:r>
              <a:rPr lang="tr-TR" dirty="0"/>
              <a:t> Biyomedikal cihaz teknolojisi programının amacı, tıpta ve biyolojik bilimlerde kullanılan alet ve cihazların montajı, kullanımı, bakım ve onarımı alanında çalışacak elemanları </a:t>
            </a:r>
            <a:r>
              <a:rPr lang="tr-TR" dirty="0" smtClean="0"/>
              <a:t>yetiştirmektir</a:t>
            </a:r>
          </a:p>
          <a:p>
            <a:endParaRPr lang="tr-TR" dirty="0"/>
          </a:p>
          <a:p>
            <a:endParaRPr lang="tr-TR" dirty="0" smtClean="0"/>
          </a:p>
          <a:p>
            <a:r>
              <a:rPr lang="tr-TR" b="1" u="sng" dirty="0" smtClean="0"/>
              <a:t>DGS:ELEKTİRİK-ELEKTRONİK MÜHENDİSLİĞİ, ELEKTİRİK MÜHENDİSLİĞİ(LİSANS)</a:t>
            </a:r>
          </a:p>
          <a:p>
            <a:endParaRPr lang="tr-TR" b="1" u="sng" dirty="0"/>
          </a:p>
          <a:p>
            <a:r>
              <a:rPr lang="tr-TR" b="1" u="sng" dirty="0" smtClean="0"/>
              <a:t>ANKARA:376</a:t>
            </a:r>
          </a:p>
          <a:p>
            <a:r>
              <a:rPr lang="tr-TR" b="1" u="sng" dirty="0" smtClean="0"/>
              <a:t>GAZİOSMANPAŞAİÖ:329</a:t>
            </a:r>
            <a:endParaRPr lang="tr-TR" b="1" u="sng" dirty="0"/>
          </a:p>
        </p:txBody>
      </p:sp>
      <p:pic>
        <p:nvPicPr>
          <p:cNvPr id="1026" name="Picture 2" descr="C:\Users\Optimal\Desktop\indir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76130">
            <a:off x="6413852" y="1401441"/>
            <a:ext cx="2486025" cy="244973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30942" y="530942"/>
            <a:ext cx="1179871" cy="369332"/>
          </a:xfrm>
          <a:prstGeom prst="rect">
            <a:avLst/>
          </a:prstGeom>
          <a:noFill/>
        </p:spPr>
        <p:txBody>
          <a:bodyPr wrap="square" rtlCol="0">
            <a:spAutoFit/>
          </a:bodyPr>
          <a:lstStyle/>
          <a:p>
            <a:r>
              <a:rPr lang="tr-TR" dirty="0" smtClean="0"/>
              <a:t>TYT</a:t>
            </a:r>
            <a:endParaRPr lang="tr-TR" dirty="0"/>
          </a:p>
        </p:txBody>
      </p:sp>
    </p:spTree>
    <p:extLst>
      <p:ext uri="{BB962C8B-B14F-4D97-AF65-F5344CB8AC3E}">
        <p14:creationId xmlns:p14="http://schemas.microsoft.com/office/powerpoint/2010/main" val="271767555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1341438"/>
            <a:ext cx="8591550" cy="4449762"/>
          </a:xfrm>
        </p:spPr>
        <p:txBody>
          <a:bodyPr>
            <a:normAutofit/>
          </a:bodyPr>
          <a:lstStyle/>
          <a:p>
            <a:r>
              <a:rPr lang="tr-TR" sz="6000" dirty="0" smtClean="0"/>
              <a:t>LOKMAN HEKİM MTAL</a:t>
            </a:r>
          </a:p>
          <a:p>
            <a:r>
              <a:rPr lang="tr-TR" sz="6000" dirty="0" smtClean="0"/>
              <a:t>TEŞEKKÜRLER</a:t>
            </a:r>
            <a:r>
              <a:rPr lang="tr-TR" sz="6000" dirty="0" smtClean="0">
                <a:sym typeface="Wingdings" pitchFamily="2" charset="2"/>
              </a:rPr>
              <a:t></a:t>
            </a:r>
            <a:endParaRPr lang="tr-TR" sz="6000" dirty="0"/>
          </a:p>
        </p:txBody>
      </p:sp>
      <p:sp>
        <p:nvSpPr>
          <p:cNvPr id="4" name="Dikdörtgen 3"/>
          <p:cNvSpPr/>
          <p:nvPr/>
        </p:nvSpPr>
        <p:spPr>
          <a:xfrm>
            <a:off x="0" y="6367636"/>
            <a:ext cx="9906000" cy="490364"/>
          </a:xfrm>
          <a:prstGeom prst="rect">
            <a:avLst/>
          </a:prstGeom>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10660914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20876" y="752168"/>
            <a:ext cx="6754763" cy="523220"/>
          </a:xfrm>
          <a:prstGeom prst="rect">
            <a:avLst/>
          </a:prstGeom>
          <a:noFill/>
        </p:spPr>
        <p:txBody>
          <a:bodyPr wrap="square" rtlCol="0">
            <a:spAutoFit/>
          </a:bodyPr>
          <a:lstStyle/>
          <a:p>
            <a:r>
              <a:rPr lang="tr-TR" sz="2800" i="1" dirty="0" smtClean="0"/>
              <a:t>NEDEN MESLEKİ VE TEKNİK LİSE???????</a:t>
            </a:r>
            <a:endParaRPr lang="tr-TR" sz="2800" i="1" dirty="0"/>
          </a:p>
        </p:txBody>
      </p:sp>
      <p:sp>
        <p:nvSpPr>
          <p:cNvPr id="3" name="Metin kutusu 2"/>
          <p:cNvSpPr txBox="1"/>
          <p:nvPr/>
        </p:nvSpPr>
        <p:spPr>
          <a:xfrm>
            <a:off x="427703" y="1828800"/>
            <a:ext cx="7447936" cy="2585323"/>
          </a:xfrm>
          <a:prstGeom prst="rect">
            <a:avLst/>
          </a:prstGeom>
          <a:noFill/>
        </p:spPr>
        <p:txBody>
          <a:bodyPr wrap="square" rtlCol="0">
            <a:spAutoFit/>
          </a:bodyPr>
          <a:lstStyle/>
          <a:p>
            <a:r>
              <a:rPr lang="tr-TR" b="1" dirty="0" smtClean="0">
                <a:solidFill>
                  <a:srgbClr val="FF3A64"/>
                </a:solidFill>
              </a:rPr>
              <a:t>İnsanın hayatını idame ettirebilmesi için mutlaka bir meslek sahibi olması gerektiği, bununda yükseköğretime ötelemeden önce ortaöğretim seviyesinde mesleki ve teknik ortaöğretim kurumlarında ilgi istek ve yetenekleri doğrultusunda erken yaşta edinilebileceği ,</a:t>
            </a:r>
          </a:p>
          <a:p>
            <a:r>
              <a:rPr lang="tr-TR" b="1" dirty="0" smtClean="0">
                <a:solidFill>
                  <a:srgbClr val="FF3A64"/>
                </a:solidFill>
              </a:rPr>
              <a:t>Ülkemizin gelişmesinde ve kalkınmasında nitelikli yetişmiş iş gücü ihtiyacı olduğu, bunu da ancak mesleki ve teknik eğitimle sağlanabileceği,</a:t>
            </a:r>
          </a:p>
          <a:p>
            <a:endParaRPr lang="tr-TR" dirty="0"/>
          </a:p>
        </p:txBody>
      </p:sp>
    </p:spTree>
    <p:extLst>
      <p:ext uri="{BB962C8B-B14F-4D97-AF65-F5344CB8AC3E}">
        <p14:creationId xmlns:p14="http://schemas.microsoft.com/office/powerpoint/2010/main" val="188863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20876" y="752168"/>
            <a:ext cx="6754763" cy="523220"/>
          </a:xfrm>
          <a:prstGeom prst="rect">
            <a:avLst/>
          </a:prstGeom>
          <a:noFill/>
        </p:spPr>
        <p:txBody>
          <a:bodyPr wrap="square" rtlCol="0">
            <a:spAutoFit/>
          </a:bodyPr>
          <a:lstStyle/>
          <a:p>
            <a:r>
              <a:rPr lang="tr-TR" sz="2800" i="1" dirty="0" smtClean="0"/>
              <a:t>NEDEN MESLEKİ VE TEKNİK LİSE???????</a:t>
            </a:r>
            <a:endParaRPr lang="tr-TR" sz="2800" i="1" dirty="0"/>
          </a:p>
        </p:txBody>
      </p:sp>
      <p:sp>
        <p:nvSpPr>
          <p:cNvPr id="3" name="Metin kutusu 2"/>
          <p:cNvSpPr txBox="1"/>
          <p:nvPr/>
        </p:nvSpPr>
        <p:spPr>
          <a:xfrm>
            <a:off x="427703" y="1828800"/>
            <a:ext cx="7447936" cy="4247317"/>
          </a:xfrm>
          <a:prstGeom prst="rect">
            <a:avLst/>
          </a:prstGeom>
          <a:noFill/>
        </p:spPr>
        <p:txBody>
          <a:bodyPr wrap="square" rtlCol="0">
            <a:spAutoFit/>
          </a:bodyPr>
          <a:lstStyle/>
          <a:p>
            <a:pPr marL="342900" indent="-342900">
              <a:buAutoNum type="arabicPeriod"/>
            </a:pPr>
            <a:r>
              <a:rPr lang="tr-TR" dirty="0" smtClean="0"/>
              <a:t>Alan eğitimine başlayan 10. sınıf öğrencilerin iş kazası ve meslek hastalıklarına karşı sigortalandığı</a:t>
            </a:r>
          </a:p>
          <a:p>
            <a:pPr marL="342900" indent="-342900">
              <a:buAutoNum type="arabicPeriod"/>
            </a:pPr>
            <a:r>
              <a:rPr lang="tr-TR" dirty="0" smtClean="0"/>
              <a:t>Mezunlara teknisyen </a:t>
            </a:r>
            <a:r>
              <a:rPr lang="tr-TR" dirty="0" err="1" smtClean="0"/>
              <a:t>ünvanı</a:t>
            </a:r>
            <a:r>
              <a:rPr lang="tr-TR" dirty="0" smtClean="0"/>
              <a:t> verildiği</a:t>
            </a:r>
          </a:p>
          <a:p>
            <a:pPr marL="342900" indent="-342900">
              <a:buAutoNum type="arabicPeriod"/>
            </a:pPr>
            <a:r>
              <a:rPr lang="tr-TR" dirty="0" smtClean="0"/>
              <a:t>Mezunlara yükseköğretime geçişlerde </a:t>
            </a:r>
            <a:r>
              <a:rPr lang="tr-TR" dirty="0" err="1" smtClean="0"/>
              <a:t>önlisans</a:t>
            </a:r>
            <a:r>
              <a:rPr lang="tr-TR" dirty="0" smtClean="0"/>
              <a:t> programlarına yerleştirme işlemlerinde ek puan verildiği</a:t>
            </a:r>
          </a:p>
          <a:p>
            <a:pPr marL="342900" indent="-342900">
              <a:buAutoNum type="arabicPeriod"/>
            </a:pPr>
            <a:r>
              <a:rPr lang="tr-TR" dirty="0" smtClean="0"/>
              <a:t>10. sınıfın sonundan itibaren alanlarında kendilerini geliştirmek istediklerinde yaz tatillerinde İŞKUR tarafından uygulanan İşbaşı Eğitim Programlarına katılarak günlük ücret alabilecekleri</a:t>
            </a:r>
          </a:p>
          <a:p>
            <a:pPr marL="342900" indent="-342900">
              <a:buAutoNum type="arabicPeriod"/>
            </a:pPr>
            <a:r>
              <a:rPr lang="tr-TR" dirty="0" smtClean="0"/>
              <a:t>Kendi işini kurmak isteyen mezunlara KOSGEB tarafından 50 bin TL hibe ve 100 bin TL faizsiz kredinin sağlandığı</a:t>
            </a:r>
          </a:p>
          <a:p>
            <a:pPr marL="342900" indent="-342900">
              <a:buAutoNum type="arabicPeriod"/>
            </a:pPr>
            <a:r>
              <a:rPr lang="tr-TR" dirty="0" smtClean="0"/>
              <a:t>Çalışarak meslek sahibi olmak istemeleri halinde Mesleki Eğitim Merkezlerine kayıt yaptırarak aynı imkanlardan yararlanabileceği, 11 sınıfın sonunda kalfalık ve 12. sınıfın sonunda ustalık belgesine ulaşabileceği , açık öğretim liselerinde fark dersleri vererek diploma sahibi olabileceklerdir.</a:t>
            </a:r>
            <a:endParaRPr lang="tr-TR" dirty="0"/>
          </a:p>
        </p:txBody>
      </p:sp>
    </p:spTree>
    <p:extLst>
      <p:ext uri="{BB962C8B-B14F-4D97-AF65-F5344CB8AC3E}">
        <p14:creationId xmlns:p14="http://schemas.microsoft.com/office/powerpoint/2010/main" val="113758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5299" y="320040"/>
            <a:ext cx="8383229" cy="1143000"/>
          </a:xfrm>
        </p:spPr>
        <p:txBody>
          <a:bodyPr/>
          <a:lstStyle/>
          <a:p>
            <a:r>
              <a:rPr lang="tr-TR" dirty="0" smtClean="0"/>
              <a:t>SAĞLIK MESLEK LİSESİ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9 .SINIFLAR TÜM ORTAÖĞRETİM KURUMLARINDA ORTAK SINIFTIR.</a:t>
            </a:r>
          </a:p>
          <a:p>
            <a:r>
              <a:rPr lang="tr-TR" dirty="0" smtClean="0"/>
              <a:t>9.SINIF VE 10. SINIFIN BİRİNCİ DÖNEMİ İÇİNDE TÜM LİSE TÜRLERİNE NAKİL ALDIRILABİLİR.</a:t>
            </a:r>
          </a:p>
          <a:p>
            <a:r>
              <a:rPr lang="tr-TR" dirty="0" smtClean="0"/>
              <a:t>10.SINIFIN İKİNCİ DÖNEMİ VE DİĞER DÖNEMLER SADECE SAĞLIK HİZMETLERİ ALANININ BULUNDUĞU OKULA NAKİL ALDIRILABİLİR</a:t>
            </a:r>
          </a:p>
          <a:p>
            <a:r>
              <a:rPr lang="tr-TR" dirty="0" smtClean="0"/>
              <a:t>10. SINIFTA ALAN SEÇİMİ:SAĞLIK HİZMETLERİ ALANI,</a:t>
            </a:r>
          </a:p>
          <a:p>
            <a:r>
              <a:rPr lang="tr-TR" dirty="0" smtClean="0"/>
              <a:t>11. SINIFTA DAL SEÇİMİ GERÇEKLEŞİR…</a:t>
            </a:r>
          </a:p>
          <a:p>
            <a:r>
              <a:rPr lang="tr-TR" dirty="0" smtClean="0"/>
              <a:t>12. SINIFTA 2 GÜN OKUL 3 GÜN UYGULAMAYA GİDİLİR.UYGULAMADAN AYLIK YAKLAŞIK:420TL KAZANÇ SAĞLAR ÖĞRENCİLERİMİZ. </a:t>
            </a:r>
          </a:p>
          <a:p>
            <a:endParaRPr lang="tr-TR" dirty="0"/>
          </a:p>
        </p:txBody>
      </p:sp>
    </p:spTree>
    <p:extLst>
      <p:ext uri="{BB962C8B-B14F-4D97-AF65-F5344CB8AC3E}">
        <p14:creationId xmlns:p14="http://schemas.microsoft.com/office/powerpoint/2010/main" val="350826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Akış Çizelgesi: Öteki İşlem 14"/>
          <p:cNvSpPr/>
          <p:nvPr/>
        </p:nvSpPr>
        <p:spPr>
          <a:xfrm>
            <a:off x="2976664" y="622570"/>
            <a:ext cx="3589506" cy="92333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8308232" y="-370623"/>
            <a:ext cx="7842250" cy="1143000"/>
          </a:xfrm>
        </p:spPr>
        <p:txBody>
          <a:bodyPr/>
          <a:lstStyle/>
          <a:p>
            <a:endParaRPr lang="tr-TR" dirty="0"/>
          </a:p>
        </p:txBody>
      </p:sp>
      <p:sp>
        <p:nvSpPr>
          <p:cNvPr id="3" name="İçerik Yer Tutucusu 2"/>
          <p:cNvSpPr>
            <a:spLocks noGrp="1"/>
          </p:cNvSpPr>
          <p:nvPr>
            <p:ph idx="1"/>
          </p:nvPr>
        </p:nvSpPr>
        <p:spPr>
          <a:xfrm flipH="1">
            <a:off x="-4873557" y="3171217"/>
            <a:ext cx="3180133" cy="4846320"/>
          </a:xfrm>
        </p:spPr>
        <p:txBody>
          <a:bodyPr/>
          <a:lstStyle/>
          <a:p>
            <a:pPr marL="0" indent="0">
              <a:buNone/>
            </a:pPr>
            <a:endParaRPr lang="tr-TR" dirty="0"/>
          </a:p>
        </p:txBody>
      </p:sp>
      <p:sp>
        <p:nvSpPr>
          <p:cNvPr id="10" name="Yukarı Ok 9"/>
          <p:cNvSpPr/>
          <p:nvPr/>
        </p:nvSpPr>
        <p:spPr>
          <a:xfrm>
            <a:off x="4552545" y="1760707"/>
            <a:ext cx="58366" cy="12548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ol Ok 10"/>
          <p:cNvSpPr/>
          <p:nvPr/>
        </p:nvSpPr>
        <p:spPr>
          <a:xfrm>
            <a:off x="1857983" y="3696508"/>
            <a:ext cx="1498060" cy="1945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5933872" y="3822970"/>
            <a:ext cx="856034" cy="77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2976665" y="622570"/>
            <a:ext cx="3920246" cy="923330"/>
          </a:xfrm>
          <a:prstGeom prst="rect">
            <a:avLst/>
          </a:prstGeom>
          <a:noFill/>
        </p:spPr>
        <p:txBody>
          <a:bodyPr wrap="square" rtlCol="0">
            <a:spAutoFit/>
          </a:bodyPr>
          <a:lstStyle/>
          <a:p>
            <a:r>
              <a:rPr lang="tr-TR" dirty="0" smtClean="0">
                <a:solidFill>
                  <a:schemeClr val="bg1"/>
                </a:solidFill>
              </a:rPr>
              <a:t>HEMŞİRE YARDIMCISI BÖLÜMÜNE</a:t>
            </a:r>
          </a:p>
          <a:p>
            <a:r>
              <a:rPr lang="tr-TR" dirty="0" smtClean="0">
                <a:solidFill>
                  <a:schemeClr val="bg1"/>
                </a:solidFill>
              </a:rPr>
              <a:t>TOPLAM ÖĞRENCİ SAYISININ %</a:t>
            </a:r>
            <a:r>
              <a:rPr lang="tr-TR" dirty="0" smtClean="0">
                <a:solidFill>
                  <a:schemeClr val="bg1"/>
                </a:solidFill>
              </a:rPr>
              <a:t>30 u GİDECEK </a:t>
            </a:r>
            <a:endParaRPr lang="tr-TR" dirty="0">
              <a:solidFill>
                <a:schemeClr val="bg1"/>
              </a:solidFill>
            </a:endParaRPr>
          </a:p>
        </p:txBody>
      </p:sp>
      <p:sp>
        <p:nvSpPr>
          <p:cNvPr id="19" name="6-Noktalı Yıldız 18"/>
          <p:cNvSpPr/>
          <p:nvPr/>
        </p:nvSpPr>
        <p:spPr>
          <a:xfrm>
            <a:off x="3433864" y="3073939"/>
            <a:ext cx="2500008" cy="178989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SAĞLIK HİZMETLERİ ALANI</a:t>
            </a:r>
            <a:endParaRPr lang="tr-TR" dirty="0"/>
          </a:p>
        </p:txBody>
      </p:sp>
      <p:sp>
        <p:nvSpPr>
          <p:cNvPr id="20" name="Yuvarlatılmış Dikdörtgen 19"/>
          <p:cNvSpPr/>
          <p:nvPr/>
        </p:nvSpPr>
        <p:spPr>
          <a:xfrm>
            <a:off x="252919" y="3015574"/>
            <a:ext cx="1605064" cy="2618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EBE YARDIMCISI BÖLÜMÜNE TOPLAM ÖĞRENCİ SAYISININ %15 İ </a:t>
            </a:r>
            <a:r>
              <a:rPr lang="tr-TR" dirty="0" smtClean="0"/>
              <a:t>GİDECEK </a:t>
            </a:r>
            <a:endParaRPr lang="tr-TR" dirty="0"/>
          </a:p>
        </p:txBody>
      </p:sp>
      <p:sp>
        <p:nvSpPr>
          <p:cNvPr id="21" name="Yuvarlatılmış Dikdörtgen 20"/>
          <p:cNvSpPr/>
          <p:nvPr/>
        </p:nvSpPr>
        <p:spPr>
          <a:xfrm>
            <a:off x="7140102" y="2519464"/>
            <a:ext cx="1566153" cy="3114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SAĞLIK BAKIM TEKNİSYENİ BÖLÜMÜNE TOPLAM ÖĞRENCİ SAYISININ %55 İ </a:t>
            </a:r>
            <a:r>
              <a:rPr lang="tr-TR" dirty="0" smtClean="0"/>
              <a:t>GİDECEK</a:t>
            </a:r>
            <a:endParaRPr lang="tr-TR" dirty="0"/>
          </a:p>
        </p:txBody>
      </p:sp>
    </p:spTree>
    <p:extLst>
      <p:ext uri="{BB962C8B-B14F-4D97-AF65-F5344CB8AC3E}">
        <p14:creationId xmlns:p14="http://schemas.microsoft.com/office/powerpoint/2010/main" val="4282248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155575"/>
            <a:ext cx="8543925" cy="6702425"/>
          </a:xfrm>
        </p:spPr>
        <p:txBody>
          <a:bodyPr>
            <a:normAutofit fontScale="92500" lnSpcReduction="10000"/>
          </a:bodyPr>
          <a:lstStyle/>
          <a:p>
            <a:pPr marL="0" indent="0">
              <a:buNone/>
            </a:pPr>
            <a:r>
              <a:rPr lang="tr-TR" sz="3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Hemşire </a:t>
            </a:r>
            <a:r>
              <a:rPr lang="tr-TR" sz="3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Yardımcısı Görev ve Sorumlulukları: </a:t>
            </a:r>
          </a:p>
          <a:p>
            <a:r>
              <a:rPr lang="tr-TR" dirty="0"/>
              <a:t>1. Hasta odasının düzenini ve temizliğinin yapılmasını sağlar. </a:t>
            </a:r>
            <a:endParaRPr lang="tr-TR" dirty="0" smtClean="0"/>
          </a:p>
          <a:p>
            <a:r>
              <a:rPr lang="tr-TR" dirty="0" smtClean="0"/>
              <a:t>2</a:t>
            </a:r>
            <a:r>
              <a:rPr lang="tr-TR" dirty="0"/>
              <a:t>. Hastanın yatağını yapar</a:t>
            </a:r>
            <a:r>
              <a:rPr lang="tr-TR" dirty="0" smtClean="0"/>
              <a:t>,</a:t>
            </a:r>
          </a:p>
          <a:p>
            <a:r>
              <a:rPr lang="tr-TR" dirty="0" smtClean="0"/>
              <a:t> </a:t>
            </a:r>
            <a:r>
              <a:rPr lang="tr-TR" dirty="0"/>
              <a:t>3. Hasta güvenliğinin sağlanmasına yardım eder. </a:t>
            </a:r>
            <a:endParaRPr lang="tr-TR" dirty="0" smtClean="0"/>
          </a:p>
          <a:p>
            <a:r>
              <a:rPr lang="tr-TR" dirty="0" smtClean="0"/>
              <a:t>4</a:t>
            </a:r>
            <a:r>
              <a:rPr lang="tr-TR" dirty="0"/>
              <a:t>. Hastanın tedavi planında yer alan ve hemşirenin uygun gördüğü oral ilaçları hastaya verir. </a:t>
            </a:r>
            <a:endParaRPr lang="tr-TR" dirty="0" smtClean="0"/>
          </a:p>
          <a:p>
            <a:r>
              <a:rPr lang="tr-TR" dirty="0" smtClean="0"/>
              <a:t>5</a:t>
            </a:r>
            <a:r>
              <a:rPr lang="tr-TR" dirty="0"/>
              <a:t>. Hastanın kişisel bakım ve temizliği ile ilgili gereksinimlerinin karşılanmasına yardım eder. </a:t>
            </a:r>
            <a:endParaRPr lang="tr-TR" dirty="0" smtClean="0"/>
          </a:p>
          <a:p>
            <a:r>
              <a:rPr lang="tr-TR" dirty="0" smtClean="0"/>
              <a:t>6</a:t>
            </a:r>
            <a:r>
              <a:rPr lang="tr-TR" dirty="0"/>
              <a:t>. Hastanın deri bütünlüğünü gözlemleyerek hemşireye bilgi verir. </a:t>
            </a:r>
            <a:endParaRPr lang="tr-TR" dirty="0" smtClean="0"/>
          </a:p>
          <a:p>
            <a:r>
              <a:rPr lang="tr-TR" dirty="0" smtClean="0"/>
              <a:t>7</a:t>
            </a:r>
            <a:r>
              <a:rPr lang="tr-TR" dirty="0"/>
              <a:t>. Hastaların muayene, tetkik ve tedavi için hazırlanmasına, tıbbi işlem öncesinde elbiselerinin değiştirilmesine ve işlem sonrasında giyinmesine yardım eder. </a:t>
            </a:r>
            <a:endParaRPr lang="tr-TR" dirty="0" smtClean="0"/>
          </a:p>
          <a:p>
            <a:r>
              <a:rPr lang="tr-TR" dirty="0" smtClean="0"/>
              <a:t>8</a:t>
            </a:r>
            <a:r>
              <a:rPr lang="tr-TR" dirty="0"/>
              <a:t>. Yatak yarasını önlemeye yönelik koruyucu işlemlerde hemşireye yardım eder. </a:t>
            </a:r>
            <a:endParaRPr lang="tr-TR" dirty="0" smtClean="0"/>
          </a:p>
        </p:txBody>
      </p:sp>
    </p:spTree>
    <p:extLst>
      <p:ext uri="{BB962C8B-B14F-4D97-AF65-F5344CB8AC3E}">
        <p14:creationId xmlns:p14="http://schemas.microsoft.com/office/powerpoint/2010/main" val="80584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Gökyüzü">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1608</TotalTime>
  <Words>2387</Words>
  <Application>Microsoft Office PowerPoint</Application>
  <PresentationFormat>A4 Kağıt (210x297 mm)</PresentationFormat>
  <Paragraphs>392</Paragraphs>
  <Slides>49</Slides>
  <Notes>1</Notes>
  <HiddenSlides>0</HiddenSlides>
  <MMClips>0</MMClips>
  <ScaleCrop>false</ScaleCrop>
  <HeadingPairs>
    <vt:vector size="4" baseType="variant">
      <vt:variant>
        <vt:lpstr>Tema</vt:lpstr>
      </vt:variant>
      <vt:variant>
        <vt:i4>2</vt:i4>
      </vt:variant>
      <vt:variant>
        <vt:lpstr>Slayt Başlıkları</vt:lpstr>
      </vt:variant>
      <vt:variant>
        <vt:i4>49</vt:i4>
      </vt:variant>
    </vt:vector>
  </HeadingPairs>
  <TitlesOfParts>
    <vt:vector size="51" baseType="lpstr">
      <vt:lpstr>Gökyüzü</vt:lpstr>
      <vt:lpstr>Zengin</vt:lpstr>
      <vt:lpstr>LOKMAN HEKİM MESLEKİ VE TEKNİK ANADOLU LİSESİ</vt:lpstr>
      <vt:lpstr>PowerPoint Sunusu</vt:lpstr>
      <vt:lpstr>PowerPoint Sunusu</vt:lpstr>
      <vt:lpstr>PowerPoint Sunusu</vt:lpstr>
      <vt:lpstr>PowerPoint Sunusu</vt:lpstr>
      <vt:lpstr>PowerPoint Sunusu</vt:lpstr>
      <vt:lpstr>SAĞLIK MESLEK LİSESİ</vt:lpstr>
      <vt:lpstr>PowerPoint Sunusu</vt:lpstr>
      <vt:lpstr>PowerPoint Sunusu</vt:lpstr>
      <vt:lpstr>PowerPoint Sunusu</vt:lpstr>
      <vt:lpstr>PowerPoint Sunusu</vt:lpstr>
      <vt:lpstr>PowerPoint Sunusu</vt:lpstr>
      <vt:lpstr>PowerPoint Sunusu</vt:lpstr>
      <vt:lpstr>SAĞLIK BAKIM TEKNİSYENİ</vt:lpstr>
      <vt:lpstr>PowerPoint Sunusu</vt:lpstr>
      <vt:lpstr>PowerPoint Sunusu</vt:lpstr>
      <vt:lpstr>PowerPoint Sunusu</vt:lpstr>
      <vt:lpstr> KANSER BİLİNÇLENDİRME</vt:lpstr>
      <vt:lpstr>ÖĞRENCİLERİMİZ TÜBİTAKTA BURSA BÖLGE  İKİNCİSİ OLMUŞTUR</vt:lpstr>
      <vt:lpstr>KIZ VOLEYBOL TAKIMINDA İLÇE BİRİNCİSİYİZ</vt:lpstr>
      <vt:lpstr>BAŞARI TABLOMUZ </vt:lpstr>
      <vt:lpstr>PowerPoint Sunusu</vt:lpstr>
      <vt:lpstr>PowerPoint Sunusu</vt:lpstr>
      <vt:lpstr>PowerPoint Sunusu</vt:lpstr>
      <vt:lpstr>SAĞLIK HİZMETLERİ ALANININ EK PUANLA GİDEBİLECEĞİ ÖNLİSANS BÖLÜMLERİ</vt:lpstr>
      <vt:lpstr>Tyt </vt:lpstr>
      <vt:lpstr>Tyt</vt:lpstr>
      <vt:lpstr>Tyt </vt:lpstr>
      <vt:lpstr>PowerPoint Sunusu</vt:lpstr>
      <vt:lpstr>Tyt </vt:lpstr>
      <vt:lpstr>Tyt </vt:lpstr>
      <vt:lpstr>PowerPoint Sunusu</vt:lpstr>
      <vt:lpstr> Tyt </vt:lpstr>
      <vt:lpstr>Tyt </vt:lpstr>
      <vt:lpstr>PowerPoint Sunusu</vt:lpstr>
      <vt:lpstr>PowerPoint Sunusu</vt:lpstr>
      <vt:lpstr>PowerPoint Sunusu</vt:lpstr>
      <vt:lpstr>PowerPoint Sunusu</vt:lpstr>
      <vt:lpstr> </vt:lpstr>
      <vt:lpstr>PowerPoint Sunusu</vt:lpstr>
      <vt:lpstr>ECZANE HİZMETLERİ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Rehberlik</cp:lastModifiedBy>
  <cp:revision>115</cp:revision>
  <dcterms:created xsi:type="dcterms:W3CDTF">2018-01-05T07:14:10Z</dcterms:created>
  <dcterms:modified xsi:type="dcterms:W3CDTF">2018-05-25T11:03:16Z</dcterms:modified>
</cp:coreProperties>
</file>